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3"/>
  </p:notesMasterIdLst>
  <p:sldIdLst>
    <p:sldId id="256" r:id="rId2"/>
    <p:sldId id="295" r:id="rId3"/>
    <p:sldId id="275" r:id="rId4"/>
    <p:sldId id="259" r:id="rId5"/>
    <p:sldId id="297" r:id="rId6"/>
    <p:sldId id="296" r:id="rId7"/>
    <p:sldId id="278" r:id="rId8"/>
    <p:sldId id="258" r:id="rId9"/>
    <p:sldId id="260" r:id="rId10"/>
    <p:sldId id="280" r:id="rId11"/>
    <p:sldId id="282" r:id="rId12"/>
    <p:sldId id="284" r:id="rId13"/>
    <p:sldId id="287" r:id="rId14"/>
    <p:sldId id="265" r:id="rId15"/>
    <p:sldId id="293" r:id="rId16"/>
    <p:sldId id="294" r:id="rId17"/>
    <p:sldId id="268" r:id="rId18"/>
    <p:sldId id="266" r:id="rId19"/>
    <p:sldId id="267" r:id="rId20"/>
    <p:sldId id="300" r:id="rId21"/>
    <p:sldId id="272" r:id="rId22"/>
    <p:sldId id="299" r:id="rId23"/>
    <p:sldId id="263" r:id="rId24"/>
    <p:sldId id="273" r:id="rId25"/>
    <p:sldId id="274" r:id="rId26"/>
    <p:sldId id="291" r:id="rId27"/>
    <p:sldId id="289" r:id="rId28"/>
    <p:sldId id="292" r:id="rId29"/>
    <p:sldId id="271" r:id="rId30"/>
    <p:sldId id="290" r:id="rId31"/>
    <p:sldId id="270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B036030-E930-7B4D-9EF7-087C3710DE70}">
          <p14:sldIdLst>
            <p14:sldId id="256"/>
            <p14:sldId id="295"/>
            <p14:sldId id="275"/>
            <p14:sldId id="259"/>
            <p14:sldId id="297"/>
            <p14:sldId id="296"/>
            <p14:sldId id="278"/>
            <p14:sldId id="258"/>
            <p14:sldId id="260"/>
            <p14:sldId id="280"/>
            <p14:sldId id="282"/>
            <p14:sldId id="284"/>
            <p14:sldId id="287"/>
            <p14:sldId id="265"/>
            <p14:sldId id="293"/>
          </p14:sldIdLst>
        </p14:section>
        <p14:section name="Appendix" id="{CE28810D-3B75-B74E-90EA-DE0C0E5E807B}">
          <p14:sldIdLst>
            <p14:sldId id="294"/>
            <p14:sldId id="268"/>
            <p14:sldId id="266"/>
            <p14:sldId id="267"/>
            <p14:sldId id="300"/>
            <p14:sldId id="272"/>
            <p14:sldId id="299"/>
            <p14:sldId id="263"/>
            <p14:sldId id="273"/>
            <p14:sldId id="274"/>
            <p14:sldId id="291"/>
            <p14:sldId id="289"/>
            <p14:sldId id="292"/>
            <p14:sldId id="271"/>
            <p14:sldId id="290"/>
            <p14:sldId id="27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7E79"/>
    <a:srgbClr val="FF6D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D21CD9B-1B08-4C49-A2B1-E5830E534343}" v="34" dt="2019-10-30T18:30:38.5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372"/>
    <p:restoredTop sz="94694"/>
  </p:normalViewPr>
  <p:slideViewPr>
    <p:cSldViewPr snapToGrid="0" snapToObjects="1">
      <p:cViewPr varScale="1">
        <p:scale>
          <a:sx n="136" d="100"/>
          <a:sy n="136" d="100"/>
        </p:scale>
        <p:origin x="154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dirty="0"/>
              <a:t>Average Rates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Average ROI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13F-F742-B045-B7C0E3AC77C7}"/>
              </c:ext>
            </c:extLst>
          </c:dPt>
          <c:dPt>
            <c:idx val="5"/>
            <c:invertIfNegative val="0"/>
            <c:bubble3D val="0"/>
            <c:spPr>
              <a:solidFill>
                <a:schemeClr val="accent6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0-113F-F742-B045-B7C0E3AC77C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Sheet1!$A$2:$A$8</c:f>
              <c:strCache>
                <c:ptCount val="7"/>
                <c:pt idx="0">
                  <c:v>P2P - Naïve</c:v>
                </c:pt>
                <c:pt idx="1">
                  <c:v>Savings Accounts</c:v>
                </c:pt>
                <c:pt idx="2">
                  <c:v>Treasury Bills</c:v>
                </c:pt>
                <c:pt idx="3">
                  <c:v>Inflation</c:v>
                </c:pt>
                <c:pt idx="4">
                  <c:v>Municipal Bonds</c:v>
                </c:pt>
                <c:pt idx="5">
                  <c:v>P2P - Random Forest</c:v>
                </c:pt>
                <c:pt idx="6">
                  <c:v>Stock Market</c:v>
                </c:pt>
              </c:strCache>
            </c:strRef>
          </c:cat>
          <c:val>
            <c:numRef>
              <c:f>Sheet1!$B$2:$B$8</c:f>
              <c:numCache>
                <c:formatCode>0.00%</c:formatCode>
                <c:ptCount val="7"/>
                <c:pt idx="0">
                  <c:v>-0.1067</c:v>
                </c:pt>
                <c:pt idx="1">
                  <c:v>8.9999999999999998E-4</c:v>
                </c:pt>
                <c:pt idx="2">
                  <c:v>1.5900000000000001E-2</c:v>
                </c:pt>
                <c:pt idx="3">
                  <c:v>0.02</c:v>
                </c:pt>
                <c:pt idx="4">
                  <c:v>0.04</c:v>
                </c:pt>
                <c:pt idx="5">
                  <c:v>6.3799999999999996E-2</c:v>
                </c:pt>
                <c:pt idx="6">
                  <c:v>8.5000000000000006E-2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D5B-BE47-899A-6E10ECA2ADC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9406256"/>
        <c:axId val="596648848"/>
      </c:barChart>
      <c:catAx>
        <c:axId val="599406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6648848"/>
        <c:crosses val="autoZero"/>
        <c:auto val="1"/>
        <c:lblAlgn val="ctr"/>
        <c:lblOffset val="100"/>
        <c:noMultiLvlLbl val="0"/>
      </c:catAx>
      <c:valAx>
        <c:axId val="596648848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9406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Validate ROI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Logistic Regression</c:v>
                </c:pt>
                <c:pt idx="1">
                  <c:v>Random Forest</c:v>
                </c:pt>
                <c:pt idx="2">
                  <c:v>XGBoost</c:v>
                </c:pt>
                <c:pt idx="3">
                  <c:v>KNN</c:v>
                </c:pt>
                <c:pt idx="4">
                  <c:v>Naïve Bayes</c:v>
                </c:pt>
              </c:strCache>
            </c:strRef>
          </c:cat>
          <c:val>
            <c:numRef>
              <c:f>Sheet1!$B$2:$B$6</c:f>
              <c:numCache>
                <c:formatCode>0.0%</c:formatCode>
                <c:ptCount val="5"/>
                <c:pt idx="0">
                  <c:v>0.1913</c:v>
                </c:pt>
                <c:pt idx="1">
                  <c:v>6.2E-2</c:v>
                </c:pt>
                <c:pt idx="2">
                  <c:v>7.5800000000000006E-2</c:v>
                </c:pt>
                <c:pt idx="3">
                  <c:v>4.9500000000000002E-2</c:v>
                </c:pt>
                <c:pt idx="4">
                  <c:v>-1.5E-3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4A-1C44-9E9D-55138A11FFD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Test ROI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Logistic Regression</c:v>
                </c:pt>
                <c:pt idx="1">
                  <c:v>Random Forest</c:v>
                </c:pt>
                <c:pt idx="2">
                  <c:v>XGBoost</c:v>
                </c:pt>
                <c:pt idx="3">
                  <c:v>KNN</c:v>
                </c:pt>
                <c:pt idx="4">
                  <c:v>Naïve Bayes</c:v>
                </c:pt>
              </c:strCache>
            </c:strRef>
          </c:cat>
          <c:val>
            <c:numRef>
              <c:f>Sheet1!$C$2:$C$6</c:f>
              <c:numCache>
                <c:formatCode>0.0%</c:formatCode>
                <c:ptCount val="5"/>
                <c:pt idx="0">
                  <c:v>0.1462</c:v>
                </c:pt>
                <c:pt idx="1">
                  <c:v>6.3799999999999996E-2</c:v>
                </c:pt>
                <c:pt idx="2">
                  <c:v>5.6900000000000006E-2</c:v>
                </c:pt>
                <c:pt idx="3">
                  <c:v>4.1900000000000007E-2</c:v>
                </c:pt>
                <c:pt idx="4">
                  <c:v>-1.0500000000000001E-2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A4A-1C44-9E9D-55138A11FF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0252640"/>
        <c:axId val="90300464"/>
      </c:barChart>
      <c:catAx>
        <c:axId val="90252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300464"/>
        <c:crosses val="autoZero"/>
        <c:auto val="1"/>
        <c:lblAlgn val="ctr"/>
        <c:lblOffset val="100"/>
        <c:noMultiLvlLbl val="0"/>
      </c:catAx>
      <c:valAx>
        <c:axId val="90300464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0.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2526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6515004249045129"/>
          <c:y val="3.4186533633235199E-2"/>
          <c:w val="0.30404829676066786"/>
          <c:h val="5.97709844408835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Invest Amount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Logistic Regression</c:v>
                </c:pt>
                <c:pt idx="1">
                  <c:v>Random Forest</c:v>
                </c:pt>
                <c:pt idx="2">
                  <c:v>XGBoost</c:v>
                </c:pt>
                <c:pt idx="3">
                  <c:v>KNN</c:v>
                </c:pt>
                <c:pt idx="4">
                  <c:v>Naïve Bayes</c:v>
                </c:pt>
              </c:strCache>
            </c:strRef>
          </c:cat>
          <c:val>
            <c:numRef>
              <c:f>Sheet1!$B$2:$B$6</c:f>
              <c:numCache>
                <c:formatCode>#,##0</c:formatCode>
                <c:ptCount val="5"/>
                <c:pt idx="0">
                  <c:v>150</c:v>
                </c:pt>
                <c:pt idx="1">
                  <c:v>1375</c:v>
                </c:pt>
                <c:pt idx="2">
                  <c:v>5425</c:v>
                </c:pt>
                <c:pt idx="3">
                  <c:v>5075</c:v>
                </c:pt>
                <c:pt idx="4">
                  <c:v>31550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AC-7A42-9F34-4F4E11399B9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Dollar Return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35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Sheet1!$A$2:$A$6</c:f>
              <c:strCache>
                <c:ptCount val="5"/>
                <c:pt idx="0">
                  <c:v>Logistic Regression</c:v>
                </c:pt>
                <c:pt idx="1">
                  <c:v>Random Forest</c:v>
                </c:pt>
                <c:pt idx="2">
                  <c:v>XGBoost</c:v>
                </c:pt>
                <c:pt idx="3">
                  <c:v>KNN</c:v>
                </c:pt>
                <c:pt idx="4">
                  <c:v>Naïve Bayes</c:v>
                </c:pt>
              </c:strCache>
            </c:strRef>
          </c:cat>
          <c:val>
            <c:numRef>
              <c:f>Sheet1!$C$2:$C$6</c:f>
              <c:numCache>
                <c:formatCode>#,##0</c:formatCode>
                <c:ptCount val="5"/>
                <c:pt idx="0">
                  <c:v>171.93</c:v>
                </c:pt>
                <c:pt idx="1">
                  <c:v>1462.78</c:v>
                </c:pt>
                <c:pt idx="2">
                  <c:v>5733.93</c:v>
                </c:pt>
                <c:pt idx="3">
                  <c:v>5287.74</c:v>
                </c:pt>
                <c:pt idx="4">
                  <c:v>31219.39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AAC-7A42-9F34-4F4E11399B9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90252640"/>
        <c:axId val="90300464"/>
      </c:barChart>
      <c:catAx>
        <c:axId val="902526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300464"/>
        <c:crosses val="autoZero"/>
        <c:auto val="1"/>
        <c:lblAlgn val="ctr"/>
        <c:lblOffset val="100"/>
        <c:noMultiLvlLbl val="0"/>
      </c:catAx>
      <c:valAx>
        <c:axId val="90300464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02526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0243672464575589"/>
          <c:y val="2.9124843790073789E-2"/>
          <c:w val="0.37414982203505082"/>
          <c:h val="5.97709844408835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png>
</file>

<file path=ppt/media/image11.jpeg>
</file>

<file path=ppt/media/image12.png>
</file>

<file path=ppt/media/image120.png>
</file>

<file path=ppt/media/image13.tiff>
</file>

<file path=ppt/media/image14.jpeg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22.tiff>
</file>

<file path=ppt/media/image23.tiff>
</file>

<file path=ppt/media/image24.png>
</file>

<file path=ppt/media/image24.tiff>
</file>

<file path=ppt/media/image25.png>
</file>

<file path=ppt/media/image3.png>
</file>

<file path=ppt/media/image4.png>
</file>

<file path=ppt/media/image5.png>
</file>

<file path=ppt/media/image6.jpeg>
</file>

<file path=ppt/media/image7.tiff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55212D-87A7-434E-8037-C33F590B1CA0}" type="datetimeFigureOut">
              <a:rPr lang="en-US" smtClean="0"/>
              <a:t>10/30/19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96CE8E-47C4-AB4E-B88E-77C4090673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5774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6400800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6400800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185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0668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4012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924554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4678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9935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1989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42108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1506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62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640080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640080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3514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2561" y="1219201"/>
            <a:ext cx="4297680" cy="496824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73601" y="1219199"/>
            <a:ext cx="4297680" cy="496824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Placeholder 1">
            <a:extLst>
              <a:ext uri="{FF2B5EF4-FFF2-40B4-BE49-F238E27FC236}">
                <a16:creationId xmlns:a16="http://schemas.microsoft.com/office/drawing/2014/main" id="{D204FD99-DDE6-0E49-9347-68F189401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1" y="172720"/>
            <a:ext cx="8808720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06220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61" y="1243245"/>
            <a:ext cx="4371827" cy="4944193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594" y="1243244"/>
            <a:ext cx="4371827" cy="4944194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779" y="1420517"/>
            <a:ext cx="4114800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779" y="2289455"/>
            <a:ext cx="4114800" cy="3735426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5403" y="1420516"/>
            <a:ext cx="4114800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5403" y="2289455"/>
            <a:ext cx="4114800" cy="3735426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Placeholder 1">
            <a:extLst>
              <a:ext uri="{FF2B5EF4-FFF2-40B4-BE49-F238E27FC236}">
                <a16:creationId xmlns:a16="http://schemas.microsoft.com/office/drawing/2014/main" id="{9711A04A-795E-0A40-910E-A42CC91EB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1" y="172720"/>
            <a:ext cx="8808720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0970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095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4429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736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088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2561" y="172720"/>
            <a:ext cx="8808720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61" y="1188720"/>
            <a:ext cx="8808720" cy="501904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881919" y="6320155"/>
            <a:ext cx="22437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10/30/19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2561" y="6320155"/>
            <a:ext cx="56272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17736" y="632015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8311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9" r:id="rId1"/>
    <p:sldLayoutId id="2147483688" r:id="rId2"/>
    <p:sldLayoutId id="2147483687" r:id="rId3"/>
    <p:sldLayoutId id="2147483686" r:id="rId4"/>
    <p:sldLayoutId id="2147483685" r:id="rId5"/>
    <p:sldLayoutId id="2147483684" r:id="rId6"/>
    <p:sldLayoutId id="2147483683" r:id="rId7"/>
    <p:sldLayoutId id="2147483682" r:id="rId8"/>
    <p:sldLayoutId id="2147483681" r:id="rId9"/>
    <p:sldLayoutId id="2147483680" r:id="rId10"/>
    <p:sldLayoutId id="2147483673" r:id="rId11"/>
    <p:sldLayoutId id="2147483674" r:id="rId12"/>
    <p:sldLayoutId id="2147483675" r:id="rId13"/>
    <p:sldLayoutId id="2147483676" r:id="rId14"/>
    <p:sldLayoutId id="2147483677" r:id="rId15"/>
    <p:sldLayoutId id="2147483678" r:id="rId16"/>
    <p:sldLayoutId id="2147483679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000" i="1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hyperlink" Target="https://www.investopedia.com/terms/r/returnoninvestment.asp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wealthinvestmentadvisors.com/investment-philosophy/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tiff"/><Relationship Id="rId4" Type="http://schemas.openxmlformats.org/officeDocument/2006/relationships/image" Target="../media/image17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financialtribune.com/articles/economy-business-and-markets/24402/islamic-securities-high-yielding-investment-opportunity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BC9574-7432-45E6-A3ED-9AC5B554FCE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0999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 useBgFill="1">
        <p:nvSpPr>
          <p:cNvPr id="9" name="Freeform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703738" y="1762886"/>
            <a:ext cx="5742689" cy="3332229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a16="http://schemas.microsoft.com/office/drawing/2014/main" xmlns:p14="http://schemas.microsoft.com/office/powerpoint/2010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CF1E84-DF23-6B4D-ABF5-19C9267CF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60549" y="2074339"/>
            <a:ext cx="5414966" cy="1828801"/>
          </a:xfrm>
        </p:spPr>
        <p:txBody>
          <a:bodyPr>
            <a:normAutofit fontScale="90000"/>
          </a:bodyPr>
          <a:lstStyle/>
          <a:p>
            <a:r>
              <a:rPr lang="en-US" sz="4800" dirty="0"/>
              <a:t>Predicting Credit-Worthy Consumer Loans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CC49022-2043-804B-B240-B4F1BB34F5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60549" y="3903138"/>
            <a:ext cx="5414966" cy="1049867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58A2F8"/>
                </a:solidFill>
              </a:rPr>
              <a:t>Linda Ju</a:t>
            </a:r>
          </a:p>
        </p:txBody>
      </p:sp>
    </p:spTree>
    <p:extLst>
      <p:ext uri="{BB962C8B-B14F-4D97-AF65-F5344CB8AC3E}">
        <p14:creationId xmlns:p14="http://schemas.microsoft.com/office/powerpoint/2010/main" val="4034350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DA334-D6E0-5640-A04F-64892FF43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6F8AF46-CAF4-8049-9611-053906F825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30" y="1066801"/>
            <a:ext cx="8438781" cy="5694461"/>
          </a:xfrm>
          <a:prstGeom prst="rect">
            <a:avLst/>
          </a:prstGeom>
          <a:effectLst>
            <a:outerShdw blurRad="50800" dist="38100" dir="2700000" algn="tl" rotWithShape="0">
              <a:schemeClr val="tx1">
                <a:alpha val="4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894935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Return on Investment (ROI)">
            <a:extLst>
              <a:ext uri="{FF2B5EF4-FFF2-40B4-BE49-F238E27FC236}">
                <a16:creationId xmlns:a16="http://schemas.microsoft.com/office/drawing/2014/main" id="{FACCEE08-2429-D443-95C3-BDFE5DE75A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9333" r="-1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88C8E015-DBAC-8245-BF81-B5762AC8B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019" y="1675270"/>
            <a:ext cx="7080026" cy="1828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Methodology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F13D0FC-6F99-5A45-9C6C-C3E07AF0E4D7}"/>
              </a:ext>
            </a:extLst>
          </p:cNvPr>
          <p:cNvGrpSpPr/>
          <p:nvPr/>
        </p:nvGrpSpPr>
        <p:grpSpPr>
          <a:xfrm>
            <a:off x="519431" y="3706191"/>
            <a:ext cx="8097202" cy="1250089"/>
            <a:chOff x="570751" y="1811405"/>
            <a:chExt cx="8097202" cy="1250089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05265B0-C86D-3A45-8FF9-883B424E2451}"/>
                </a:ext>
              </a:extLst>
            </p:cNvPr>
            <p:cNvSpPr/>
            <p:nvPr/>
          </p:nvSpPr>
          <p:spPr>
            <a:xfrm>
              <a:off x="1450837" y="1811405"/>
              <a:ext cx="6337029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400" b="1" dirty="0"/>
                <a:t>Maximize Return on Investment (“ROI”):</a:t>
              </a: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59B2ECA8-A5A7-7F46-8405-FF2DCB1076DF}"/>
                    </a:ext>
                  </a:extLst>
                </p:cNvPr>
                <p:cNvSpPr/>
                <p:nvPr/>
              </p:nvSpPr>
              <p:spPr>
                <a:xfrm>
                  <a:off x="570751" y="2371497"/>
                  <a:ext cx="8097202" cy="68999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d>
                          <m:dPr>
                            <m:ctrlPr>
                              <a:rPr lang="en-US" sz="200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2000" i="1">
                                    <a:latin typeface="Cambria Math" panose="02040503050406030204" pitchFamily="18" charset="0"/>
                                  </a:rPr>
                                </m:ctrlPr>
                              </m:fPr>
                              <m:num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Interest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b="0" i="0" dirty="0" smtClean="0"/>
                                  <m:t>from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Good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Loans</m:t>
                                </m:r>
                                <m:r>
                                  <a:rPr lang="en-US" sz="2000" b="0" i="1" dirty="0" smtClean="0"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Amount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b="0" i="0" dirty="0" smtClean="0"/>
                                  <m:t>Lost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b="0" i="0" dirty="0" smtClean="0"/>
                                  <m:t>on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b="0" i="0" dirty="0" smtClean="0"/>
                                  <m:t>Bad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Loans</m:t>
                                </m:r>
                              </m:num>
                              <m:den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Total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Amount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Invested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in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Good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Loans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and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Bad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 </m:t>
                                </m:r>
                                <m:r>
                                  <m:rPr>
                                    <m:nor/>
                                  </m:rPr>
                                  <a:rPr lang="en-US" sz="2000" dirty="0"/>
                                  <m:t>Loans</m:t>
                                </m:r>
                              </m:den>
                            </m:f>
                            <m:r>
                              <a:rPr lang="en-US" sz="2000" i="1" dirty="0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d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sz="20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 100%</m:t>
                        </m:r>
                      </m:oMath>
                    </m:oMathPara>
                  </a14:m>
                  <a:endParaRPr lang="en-US" sz="2000" dirty="0"/>
                </a:p>
              </p:txBody>
            </p:sp>
          </mc:Choice>
          <mc:Fallback>
            <p:sp>
              <p:nvSpPr>
                <p:cNvPr id="15" name="Rectangle 14">
                  <a:extLst>
                    <a:ext uri="{FF2B5EF4-FFF2-40B4-BE49-F238E27FC236}">
                      <a16:creationId xmlns:a16="http://schemas.microsoft.com/office/drawing/2014/main" id="{59B2ECA8-A5A7-7F46-8405-FF2DCB1076DF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570751" y="2371497"/>
                  <a:ext cx="8097202" cy="689997"/>
                </a:xfrm>
                <a:prstGeom prst="rect">
                  <a:avLst/>
                </a:prstGeom>
                <a:blipFill>
                  <a:blip r:embed="rId5"/>
                  <a:stretch>
                    <a:fillRect t="-3704" b="-1851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8035452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C8E015-DBAC-8245-BF81-B5762AC8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Conclusion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E54C76D-9E70-9049-9FDF-90F0E448C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50" y="2218625"/>
            <a:ext cx="1149905" cy="135283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93223AB-2AAC-A942-8142-481F34107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157" y="2010793"/>
            <a:ext cx="1149905" cy="135283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2593B39-A183-FE45-A928-80D5D83AB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214" y="1969333"/>
            <a:ext cx="1149905" cy="135283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CC46CEA-EFF8-B646-9854-6CA589251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365" y="1362583"/>
            <a:ext cx="1149905" cy="135283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D6C9EE5-5EB3-8848-86D1-940C40EAE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286" y="1959796"/>
            <a:ext cx="1149905" cy="135283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B4B76E3-825A-8848-BB79-1888A89F6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671" y="1134301"/>
            <a:ext cx="1149905" cy="135283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D9B5011-7EDD-7748-966B-141D69693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44" y="1381934"/>
            <a:ext cx="1149905" cy="135283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AB5C273-B242-DC42-818C-BDFFB88E1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116" y="2312730"/>
            <a:ext cx="1149905" cy="1352830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2DC603F7-A58F-3343-B190-AFAACE21559B}"/>
              </a:ext>
            </a:extLst>
          </p:cNvPr>
          <p:cNvSpPr txBox="1">
            <a:spLocks/>
          </p:cNvSpPr>
          <p:nvPr/>
        </p:nvSpPr>
        <p:spPr>
          <a:xfrm>
            <a:off x="3246120" y="2961572"/>
            <a:ext cx="2651760" cy="203463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None/>
            </a:pPr>
            <a:r>
              <a:rPr lang="en-US" sz="2400" b="1" dirty="0">
                <a:solidFill>
                  <a:schemeClr val="tx1"/>
                </a:solidFill>
              </a:rPr>
              <a:t>Investing Based on Random Forest Model:</a:t>
            </a:r>
          </a:p>
          <a:p>
            <a:pPr marL="36900" indent="0" algn="ctr">
              <a:buNone/>
            </a:pPr>
            <a:r>
              <a:rPr lang="en-US" sz="2400" b="1" dirty="0">
                <a:solidFill>
                  <a:schemeClr val="tx1"/>
                </a:solidFill>
              </a:rPr>
              <a:t>6.38% ROI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3FB5E1D-F680-4045-A00E-9C12A72165E9}"/>
              </a:ext>
            </a:extLst>
          </p:cNvPr>
          <p:cNvSpPr/>
          <p:nvPr/>
        </p:nvSpPr>
        <p:spPr>
          <a:xfrm>
            <a:off x="3206901" y="2177519"/>
            <a:ext cx="2728165" cy="366174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684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C8E015-DBAC-8245-BF81-B5762AC8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Conclusion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7C739FC-7414-9544-8783-FA528406A8D3}"/>
              </a:ext>
            </a:extLst>
          </p:cNvPr>
          <p:cNvSpPr txBox="1">
            <a:spLocks/>
          </p:cNvSpPr>
          <p:nvPr/>
        </p:nvSpPr>
        <p:spPr>
          <a:xfrm>
            <a:off x="3246120" y="2961572"/>
            <a:ext cx="2651760" cy="2034634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None/>
            </a:pPr>
            <a:r>
              <a:rPr lang="en-US" sz="2400" b="1" dirty="0">
                <a:solidFill>
                  <a:schemeClr val="tx1"/>
                </a:solidFill>
              </a:rPr>
              <a:t>Investing Based on Random Forest Model:</a:t>
            </a:r>
          </a:p>
          <a:p>
            <a:pPr marL="36900" indent="0" algn="ctr">
              <a:buNone/>
            </a:pPr>
            <a:r>
              <a:rPr lang="en-US" sz="2400" b="1" dirty="0">
                <a:solidFill>
                  <a:schemeClr val="tx1"/>
                </a:solidFill>
              </a:rPr>
              <a:t>6.38% ROI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E54C76D-9E70-9049-9FDF-90F0E448C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50" y="2218625"/>
            <a:ext cx="1149905" cy="135283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93223AB-2AAC-A942-8142-481F34107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157" y="2010793"/>
            <a:ext cx="1149905" cy="135283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2593B39-A183-FE45-A928-80D5D83AB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214" y="1969333"/>
            <a:ext cx="1149905" cy="135283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CC46CEA-EFF8-B646-9854-6CA589251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365" y="1362583"/>
            <a:ext cx="1149905" cy="135283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D6C9EE5-5EB3-8848-86D1-940C40EAE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286" y="1959796"/>
            <a:ext cx="1149905" cy="135283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B4B76E3-825A-8848-BB79-1888A89F6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671" y="1134301"/>
            <a:ext cx="1149905" cy="135283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D9B5011-7EDD-7748-966B-141D69693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44" y="1381934"/>
            <a:ext cx="1149905" cy="135283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FAB5C273-B242-DC42-818C-BDFFB88E1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116" y="2312730"/>
            <a:ext cx="1149905" cy="1352830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8DF65ACB-6104-7E49-807A-2E499E9AED7D}"/>
              </a:ext>
            </a:extLst>
          </p:cNvPr>
          <p:cNvSpPr txBox="1">
            <a:spLocks/>
          </p:cNvSpPr>
          <p:nvPr/>
        </p:nvSpPr>
        <p:spPr>
          <a:xfrm>
            <a:off x="916299" y="4676173"/>
            <a:ext cx="7311402" cy="12148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0" tIns="45720" rIns="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ctr">
              <a:buFont typeface="Wingdings" pitchFamily="2" charset="2"/>
              <a:buChar char="Ø"/>
            </a:pPr>
            <a:r>
              <a:rPr lang="en-US" sz="2400" b="1" i="1" dirty="0">
                <a:solidFill>
                  <a:schemeClr val="tx1"/>
                </a:solidFill>
              </a:rPr>
              <a:t>Compared to -10.67% ROI if randomly choosing loans!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7D19CBBA-BDED-FC48-A278-367B68842BE4}"/>
              </a:ext>
            </a:extLst>
          </p:cNvPr>
          <p:cNvSpPr/>
          <p:nvPr/>
        </p:nvSpPr>
        <p:spPr>
          <a:xfrm>
            <a:off x="3206901" y="2177519"/>
            <a:ext cx="2728165" cy="366174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2821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Investment Philosophy | Commonwealth Investment Advisors">
            <a:extLst>
              <a:ext uri="{FF2B5EF4-FFF2-40B4-BE49-F238E27FC236}">
                <a16:creationId xmlns:a16="http://schemas.microsoft.com/office/drawing/2014/main" id="{2B3DBF74-5FE4-C04E-9D2C-609D5F4B7B2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1000" r="-1" b="-1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3F58C44A-FE61-FA40-AC4B-E4D4CF0AB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Enhancements</a:t>
            </a:r>
          </a:p>
        </p:txBody>
      </p:sp>
      <p:sp>
        <p:nvSpPr>
          <p:cNvPr id="13" name="Content Placeholder 6">
            <a:extLst>
              <a:ext uri="{FF2B5EF4-FFF2-40B4-BE49-F238E27FC236}">
                <a16:creationId xmlns:a16="http://schemas.microsoft.com/office/drawing/2014/main" id="{0242BCE2-1470-7249-B533-EBA5B80F1B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561" y="1188719"/>
            <a:ext cx="8808720" cy="5354955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2400" b="1" dirty="0">
                <a:solidFill>
                  <a:schemeClr val="tx1"/>
                </a:solidFill>
              </a:rPr>
              <a:t>Refine ROI formula</a:t>
            </a:r>
          </a:p>
          <a:p>
            <a:pPr>
              <a:buFont typeface="Wingdings" pitchFamily="2" charset="2"/>
              <a:buChar char="Ø"/>
            </a:pPr>
            <a:r>
              <a:rPr lang="en-US" sz="2400" b="1" dirty="0">
                <a:solidFill>
                  <a:schemeClr val="tx1"/>
                </a:solidFill>
              </a:rPr>
              <a:t>Model more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tx1"/>
                </a:solidFill>
              </a:rPr>
              <a:t>Loan-specific features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tx1"/>
                </a:solidFill>
              </a:rPr>
              <a:t>Macroeconomic conditions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b="1" dirty="0">
                <a:solidFill>
                  <a:schemeClr val="tx1"/>
                </a:solidFill>
              </a:rPr>
              <a:t>Transformations</a:t>
            </a:r>
          </a:p>
          <a:p>
            <a:pPr>
              <a:buFont typeface="Wingdings" pitchFamily="2" charset="2"/>
              <a:buChar char="Ø"/>
            </a:pPr>
            <a:r>
              <a:rPr lang="en-US" sz="2400" b="1" dirty="0">
                <a:solidFill>
                  <a:schemeClr val="tx1"/>
                </a:solidFill>
              </a:rPr>
              <a:t>Train more models/methods</a:t>
            </a:r>
          </a:p>
        </p:txBody>
      </p:sp>
    </p:spTree>
    <p:extLst>
      <p:ext uri="{BB962C8B-B14F-4D97-AF65-F5344CB8AC3E}">
        <p14:creationId xmlns:p14="http://schemas.microsoft.com/office/powerpoint/2010/main" val="3624987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24BF7-CD81-A243-BD2D-3D3A6F72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5D17C2-CE21-CA45-BFE6-F44109EB5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516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E24BF7-CD81-A243-BD2D-3D3A6F727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5D17C2-CE21-CA45-BFE6-F44109EB5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142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70DA-A9B3-264F-B5CB-C45536B72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Target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9C8CDC-2849-AF44-8B10-A7016EE37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891" y="3997695"/>
            <a:ext cx="2339761" cy="17802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E9B0150-A702-5A42-90E1-F92BF73B11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2472" y="3997694"/>
            <a:ext cx="2288897" cy="178025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32C71E-3296-AB4D-86D6-7920BE1C91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7212" y="3997693"/>
            <a:ext cx="2288897" cy="178025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9E3CCE-3BD0-CF4C-BDEF-6C0319DA25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9049" y="1276349"/>
            <a:ext cx="2675744" cy="2035892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EB1609AF-43B4-D64B-9222-618D1CDC2943}"/>
              </a:ext>
            </a:extLst>
          </p:cNvPr>
          <p:cNvSpPr/>
          <p:nvPr/>
        </p:nvSpPr>
        <p:spPr>
          <a:xfrm rot="8809469">
            <a:off x="1913286" y="3390863"/>
            <a:ext cx="1225304" cy="207157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441C3885-335E-3D4D-818C-594981AD7F84}"/>
              </a:ext>
            </a:extLst>
          </p:cNvPr>
          <p:cNvSpPr/>
          <p:nvPr/>
        </p:nvSpPr>
        <p:spPr>
          <a:xfrm rot="2262903">
            <a:off x="5973792" y="3356088"/>
            <a:ext cx="1225304" cy="207157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9AD9D02-1D50-DF4E-B2BB-03961535B649}"/>
              </a:ext>
            </a:extLst>
          </p:cNvPr>
          <p:cNvSpPr/>
          <p:nvPr/>
        </p:nvSpPr>
        <p:spPr>
          <a:xfrm rot="5400000">
            <a:off x="4338319" y="3551389"/>
            <a:ext cx="457200" cy="207157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4113C7E6-D362-DC47-877B-61AF56B0DCB0}"/>
              </a:ext>
            </a:extLst>
          </p:cNvPr>
          <p:cNvSpPr txBox="1">
            <a:spLocks/>
          </p:cNvSpPr>
          <p:nvPr/>
        </p:nvSpPr>
        <p:spPr>
          <a:xfrm>
            <a:off x="6038435" y="1774855"/>
            <a:ext cx="2747594" cy="103887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>
                <a:solidFill>
                  <a:schemeClr val="tx1"/>
                </a:solidFill>
              </a:rPr>
              <a:t>Full Dataset</a:t>
            </a:r>
          </a:p>
          <a:p>
            <a:pPr marL="369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Count of Good Loans: 17,554</a:t>
            </a:r>
          </a:p>
          <a:p>
            <a:pPr marL="369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Count of Bad Loans: 5,878</a:t>
            </a:r>
          </a:p>
          <a:p>
            <a:pPr marL="3690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Total Observations: 23,432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BE29AE0-0347-9040-B8A7-49B82B2FFAB0}"/>
              </a:ext>
            </a:extLst>
          </p:cNvPr>
          <p:cNvSpPr txBox="1">
            <a:spLocks/>
          </p:cNvSpPr>
          <p:nvPr/>
        </p:nvSpPr>
        <p:spPr>
          <a:xfrm>
            <a:off x="819923" y="1847254"/>
            <a:ext cx="1803372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1: “Good” Loan</a:t>
            </a:r>
          </a:p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0: “Bad” Loan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52A7B73-8D58-9745-9F80-1A41EA1C4B84}"/>
              </a:ext>
            </a:extLst>
          </p:cNvPr>
          <p:cNvSpPr txBox="1">
            <a:spLocks/>
          </p:cNvSpPr>
          <p:nvPr/>
        </p:nvSpPr>
        <p:spPr>
          <a:xfrm>
            <a:off x="347812" y="5777946"/>
            <a:ext cx="2747594" cy="103887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>
                <a:solidFill>
                  <a:schemeClr val="tx1"/>
                </a:solidFill>
              </a:rPr>
              <a:t>Train Dataset (Oversampled)</a:t>
            </a:r>
          </a:p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Count of Good Loans: 11,267</a:t>
            </a:r>
          </a:p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Count of Bad Loans: 11,267</a:t>
            </a:r>
          </a:p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Total Observations: 22,534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9B6449DA-DEE6-794D-A905-F94F541437A0}"/>
              </a:ext>
            </a:extLst>
          </p:cNvPr>
          <p:cNvSpPr txBox="1">
            <a:spLocks/>
          </p:cNvSpPr>
          <p:nvPr/>
        </p:nvSpPr>
        <p:spPr>
          <a:xfrm>
            <a:off x="3193122" y="5777946"/>
            <a:ext cx="2747594" cy="103887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>
                <a:solidFill>
                  <a:schemeClr val="tx1"/>
                </a:solidFill>
              </a:rPr>
              <a:t>Validation Dataset </a:t>
            </a:r>
          </a:p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Count of Good Loans: 2,808</a:t>
            </a:r>
          </a:p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Count of Bad Loans: 941</a:t>
            </a:r>
          </a:p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Total Observations: 3,749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1EAB949-A9F8-FD40-A1F5-4FAC1C605B7A}"/>
              </a:ext>
            </a:extLst>
          </p:cNvPr>
          <p:cNvSpPr txBox="1">
            <a:spLocks/>
          </p:cNvSpPr>
          <p:nvPr/>
        </p:nvSpPr>
        <p:spPr>
          <a:xfrm>
            <a:off x="6067863" y="5783938"/>
            <a:ext cx="2747594" cy="103887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u="sng" dirty="0">
                <a:solidFill>
                  <a:schemeClr val="tx1"/>
                </a:solidFill>
              </a:rPr>
              <a:t>Test Dataset </a:t>
            </a:r>
          </a:p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Count of Good Loans: 3,479</a:t>
            </a:r>
          </a:p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Count of Bad Loans: 1,208</a:t>
            </a:r>
          </a:p>
          <a:p>
            <a:pPr marL="3690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Total Observations: 4,687</a:t>
            </a:r>
          </a:p>
        </p:txBody>
      </p:sp>
    </p:spTree>
    <p:extLst>
      <p:ext uri="{BB962C8B-B14F-4D97-AF65-F5344CB8AC3E}">
        <p14:creationId xmlns:p14="http://schemas.microsoft.com/office/powerpoint/2010/main" val="813436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70DA-A9B3-264F-B5CB-C45536B72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Distributions of Features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CD3C10-4555-CA42-A4A5-88D8CD13E9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6"/>
          <a:stretch/>
        </p:blipFill>
        <p:spPr>
          <a:xfrm>
            <a:off x="452121" y="1737360"/>
            <a:ext cx="8229600" cy="3970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003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C70DA-A9B3-264F-B5CB-C45536B72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Distributions of Features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2D372E63-7860-9D41-B67C-FB9B3E866829}"/>
              </a:ext>
            </a:extLst>
          </p:cNvPr>
          <p:cNvGrpSpPr>
            <a:grpSpLocks noChangeAspect="1"/>
          </p:cNvGrpSpPr>
          <p:nvPr/>
        </p:nvGrpSpPr>
        <p:grpSpPr>
          <a:xfrm>
            <a:off x="457200" y="1737360"/>
            <a:ext cx="8229600" cy="3957868"/>
            <a:chOff x="1643023" y="3814916"/>
            <a:chExt cx="5857953" cy="281727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BCD3C10-4555-CA42-A4A5-88D8CD13E9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50168"/>
            <a:stretch/>
          </p:blipFill>
          <p:spPr>
            <a:xfrm>
              <a:off x="1643023" y="3814916"/>
              <a:ext cx="5857953" cy="281727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8237C91-F82B-9B45-91A9-63148BA5A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16241" y="5687878"/>
              <a:ext cx="1234302" cy="93914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114050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7B69-AE94-7041-A6AD-F015910A9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1" y="172720"/>
            <a:ext cx="8808720" cy="894081"/>
          </a:xfrm>
        </p:spPr>
        <p:txBody>
          <a:bodyPr/>
          <a:lstStyle/>
          <a:p>
            <a:r>
              <a:rPr lang="en-US" dirty="0"/>
              <a:t>What is Peer-to-Peer (“P2P”) Lending?</a:t>
            </a:r>
          </a:p>
        </p:txBody>
      </p:sp>
    </p:spTree>
    <p:extLst>
      <p:ext uri="{BB962C8B-B14F-4D97-AF65-F5344CB8AC3E}">
        <p14:creationId xmlns:p14="http://schemas.microsoft.com/office/powerpoint/2010/main" val="7020814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C8E015-DBAC-8245-BF81-B5762AC8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1BA9655-864C-DA47-A4EF-57709CE22A4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89548" y="1189038"/>
          <a:ext cx="3566160" cy="3480618"/>
        </p:xfrm>
        <a:graphic>
          <a:graphicData uri="http://schemas.openxmlformats.org/drawingml/2006/table">
            <a:tbl>
              <a:tblPr firstRow="1" bandRow="1">
                <a:tableStyleId>{08FB837D-C827-4EFA-A057-4D05807E0F7C}</a:tableStyleId>
              </a:tblPr>
              <a:tblGrid>
                <a:gridCol w="3566160">
                  <a:extLst>
                    <a:ext uri="{9D8B030D-6E8A-4147-A177-3AD203B41FA5}">
                      <a16:colId xmlns:a16="http://schemas.microsoft.com/office/drawing/2014/main" val="249482666"/>
                    </a:ext>
                  </a:extLst>
                </a:gridCol>
              </a:tblGrid>
              <a:tr h="1051242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“Good” Loans</a:t>
                      </a:r>
                    </a:p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(Credit-Worthy Loans)</a:t>
                      </a:r>
                      <a:endParaRPr lang="en-US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4973695"/>
                  </a:ext>
                </a:extLst>
              </a:tr>
              <a:tr h="121468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Pays off completely and on-time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6882283"/>
                  </a:ext>
                </a:extLst>
              </a:tr>
              <a:tr h="1214688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/>
                        <a:t>Assume full repayment of principal plus interest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7912404"/>
                  </a:ext>
                </a:extLst>
              </a:tr>
            </a:tbl>
          </a:graphicData>
        </a:graphic>
      </p:graphicFrame>
      <p:graphicFrame>
        <p:nvGraphicFramePr>
          <p:cNvPr id="8" name="Content Placeholder 5">
            <a:extLst>
              <a:ext uri="{FF2B5EF4-FFF2-40B4-BE49-F238E27FC236}">
                <a16:creationId xmlns:a16="http://schemas.microsoft.com/office/drawing/2014/main" id="{D90FF163-66E5-7E44-8B35-965F1E7071C1}"/>
              </a:ext>
            </a:extLst>
          </p:cNvPr>
          <p:cNvGraphicFramePr>
            <a:graphicFrameLocks/>
          </p:cNvGraphicFramePr>
          <p:nvPr/>
        </p:nvGraphicFramePr>
        <p:xfrm>
          <a:off x="3755709" y="1189038"/>
          <a:ext cx="1632585" cy="348061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632585">
                  <a:extLst>
                    <a:ext uri="{9D8B030D-6E8A-4147-A177-3AD203B41FA5}">
                      <a16:colId xmlns:a16="http://schemas.microsoft.com/office/drawing/2014/main" val="663676632"/>
                    </a:ext>
                  </a:extLst>
                </a:gridCol>
              </a:tblGrid>
              <a:tr h="1051242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>
                          <a:solidFill>
                            <a:schemeClr val="tx1"/>
                          </a:solidFill>
                        </a:rPr>
                        <a:t>Comparison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24973695"/>
                  </a:ext>
                </a:extLst>
              </a:tr>
              <a:tr h="121468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Repayment</a:t>
                      </a:r>
                    </a:p>
                    <a:p>
                      <a:pPr algn="ctr"/>
                      <a:r>
                        <a:rPr lang="en-US" sz="2000" dirty="0"/>
                        <a:t>Behavior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6882283"/>
                  </a:ext>
                </a:extLst>
              </a:tr>
              <a:tr h="121468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Return Assumption</a:t>
                      </a:r>
                      <a:endParaRPr lang="en-US" sz="20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7912404"/>
                  </a:ext>
                </a:extLst>
              </a:tr>
            </a:tbl>
          </a:graphicData>
        </a:graphic>
      </p:graphicFrame>
      <p:graphicFrame>
        <p:nvGraphicFramePr>
          <p:cNvPr id="9" name="Content Placeholder 5">
            <a:extLst>
              <a:ext uri="{FF2B5EF4-FFF2-40B4-BE49-F238E27FC236}">
                <a16:creationId xmlns:a16="http://schemas.microsoft.com/office/drawing/2014/main" id="{52C5C342-4449-094C-8B14-E65355286A4C}"/>
              </a:ext>
            </a:extLst>
          </p:cNvPr>
          <p:cNvGraphicFramePr>
            <a:graphicFrameLocks/>
          </p:cNvGraphicFramePr>
          <p:nvPr/>
        </p:nvGraphicFramePr>
        <p:xfrm>
          <a:off x="5388292" y="1189038"/>
          <a:ext cx="3566160" cy="3480618"/>
        </p:xfrm>
        <a:graphic>
          <a:graphicData uri="http://schemas.openxmlformats.org/drawingml/2006/table">
            <a:tbl>
              <a:tblPr firstRow="1" bandRow="1">
                <a:tableStyleId>{284E427A-3D55-4303-BF80-6455036E1DE7}</a:tableStyleId>
              </a:tblPr>
              <a:tblGrid>
                <a:gridCol w="3566160">
                  <a:extLst>
                    <a:ext uri="{9D8B030D-6E8A-4147-A177-3AD203B41FA5}">
                      <a16:colId xmlns:a16="http://schemas.microsoft.com/office/drawing/2014/main" val="2885873992"/>
                    </a:ext>
                  </a:extLst>
                </a:gridCol>
              </a:tblGrid>
              <a:tr h="1051242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“Bad” Loans</a:t>
                      </a:r>
                      <a:endParaRPr lang="en-US" sz="20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24973695"/>
                  </a:ext>
                </a:extLst>
              </a:tr>
              <a:tr h="121468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Defaults or Delinquent Payments (more than 60 days late)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6882283"/>
                  </a:ext>
                </a:extLst>
              </a:tr>
              <a:tr h="1214688">
                <a:tc>
                  <a:txBody>
                    <a:bodyPr/>
                    <a:lstStyle/>
                    <a:p>
                      <a:pPr algn="ctr"/>
                      <a:r>
                        <a:rPr lang="en-US" sz="2000" dirty="0"/>
                        <a:t>Assume maximum loss </a:t>
                      </a:r>
                    </a:p>
                    <a:p>
                      <a:pPr algn="ctr"/>
                      <a:r>
                        <a:rPr lang="en-US" sz="2000" dirty="0"/>
                        <a:t>(zero return and no recovery)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7912404"/>
                  </a:ext>
                </a:extLst>
              </a:tr>
            </a:tbl>
          </a:graphicData>
        </a:graphic>
      </p:graphicFrame>
      <p:sp>
        <p:nvSpPr>
          <p:cNvPr id="10" name="Rectangle 9">
            <a:extLst>
              <a:ext uri="{FF2B5EF4-FFF2-40B4-BE49-F238E27FC236}">
                <a16:creationId xmlns:a16="http://schemas.microsoft.com/office/drawing/2014/main" id="{971DEAD8-5C58-7248-8380-165262CB3AB6}"/>
              </a:ext>
            </a:extLst>
          </p:cNvPr>
          <p:cNvSpPr/>
          <p:nvPr/>
        </p:nvSpPr>
        <p:spPr>
          <a:xfrm>
            <a:off x="189548" y="5119940"/>
            <a:ext cx="55940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Maximize Return on Investment (“ROI”) Metric: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1BF26AD-FCAF-9045-844F-4758F9F223FD}"/>
                  </a:ext>
                </a:extLst>
              </p:cNvPr>
              <p:cNvSpPr/>
              <p:nvPr/>
            </p:nvSpPr>
            <p:spPr>
              <a:xfrm>
                <a:off x="518320" y="5520050"/>
                <a:ext cx="8097202" cy="689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m:rPr>
                                  <m:nor/>
                                </m:rPr>
                                <a:rPr lang="en-US" sz="2000" dirty="0"/>
                                <m:t>Interest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b="0" i="0" dirty="0" smtClean="0"/>
                                <m:t>from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Good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Loans</m:t>
                              </m:r>
                              <m:r>
                                <a:rPr lang="en-US" sz="2000" b="0" i="1" dirty="0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Amount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b="0" i="0" dirty="0" smtClean="0"/>
                                <m:t>Lost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b="0" i="0" dirty="0" smtClean="0"/>
                                <m:t>on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b="0" i="0" dirty="0" smtClean="0"/>
                                <m:t>Bad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Loans</m:t>
                              </m:r>
                            </m:num>
                            <m:den>
                              <m:r>
                                <m:rPr>
                                  <m:nor/>
                                </m:rPr>
                                <a:rPr lang="en-US" sz="2000" dirty="0"/>
                                <m:t>Total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Amount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Invested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in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Good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Loans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and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Bad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 </m:t>
                              </m:r>
                              <m:r>
                                <m:rPr>
                                  <m:nor/>
                                </m:rPr>
                                <a:rPr lang="en-US" sz="2000" dirty="0"/>
                                <m:t>Loans</m:t>
                              </m:r>
                            </m:den>
                          </m:f>
                          <m:r>
                            <a:rPr lang="en-US" sz="2000" i="1" dirty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d>
                      <m:r>
                        <a:rPr lang="en-US" sz="2000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sz="20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 100%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31BF26AD-FCAF-9045-844F-4758F9F223F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18320" y="5520050"/>
                <a:ext cx="8097202" cy="689997"/>
              </a:xfrm>
              <a:prstGeom prst="rect">
                <a:avLst/>
              </a:prstGeom>
              <a:blipFill>
                <a:blip r:embed="rId2"/>
                <a:stretch>
                  <a:fillRect t="-1818"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93220320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0BBDB-6C08-C142-9B9F-CCF82A31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Chosen Model: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ACB8A-D97E-E148-BCDC-B4BA1F51C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Tuning Parameters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n_estimators</a:t>
            </a:r>
            <a:r>
              <a:rPr lang="en-US" sz="2000" dirty="0"/>
              <a:t> = 100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 err="1"/>
              <a:t>max_depth</a:t>
            </a:r>
            <a:r>
              <a:rPr lang="en-US" sz="2000" dirty="0"/>
              <a:t> = 6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/>
              <a:t>Probability threshold = 95%</a:t>
            </a:r>
          </a:p>
          <a:p>
            <a:r>
              <a:rPr lang="en-US" sz="2400" dirty="0"/>
              <a:t>Feature Importance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US" sz="2000" dirty="0" err="1"/>
              <a:t>BorrowerRate</a:t>
            </a:r>
            <a:endParaRPr lang="en-US" sz="2000" dirty="0"/>
          </a:p>
          <a:p>
            <a:pPr marL="792900" lvl="1" indent="-342900">
              <a:buFont typeface="+mj-lt"/>
              <a:buAutoNum type="arabicPeriod"/>
            </a:pPr>
            <a:r>
              <a:rPr lang="en-US" sz="2000" dirty="0" err="1"/>
              <a:t>BorrowerAPR</a:t>
            </a:r>
            <a:endParaRPr lang="en-US" sz="2000" dirty="0"/>
          </a:p>
          <a:p>
            <a:pPr marL="792900" lvl="1" indent="-342900">
              <a:buFont typeface="+mj-lt"/>
              <a:buAutoNum type="arabicPeriod"/>
            </a:pPr>
            <a:r>
              <a:rPr lang="en-US" sz="2000" dirty="0" err="1"/>
              <a:t>ProsperRating_num</a:t>
            </a:r>
            <a:endParaRPr lang="en-US" sz="2000" dirty="0"/>
          </a:p>
          <a:p>
            <a:pPr marL="792900" lvl="1" indent="-342900">
              <a:buFont typeface="+mj-lt"/>
              <a:buAutoNum type="arabicPeriod"/>
            </a:pPr>
            <a:r>
              <a:rPr lang="en-US" sz="2000" dirty="0" err="1"/>
              <a:t>StatedMonthlyIncome</a:t>
            </a:r>
            <a:r>
              <a:rPr lang="en-US" sz="2000" dirty="0"/>
              <a:t> </a:t>
            </a:r>
          </a:p>
          <a:p>
            <a:pPr marL="792900" lvl="1" indent="-342900">
              <a:buFont typeface="+mj-lt"/>
              <a:buAutoNum type="arabicPeriod"/>
            </a:pPr>
            <a:r>
              <a:rPr lang="en-US" sz="2000" dirty="0"/>
              <a:t>Term</a:t>
            </a:r>
          </a:p>
        </p:txBody>
      </p:sp>
    </p:spTree>
    <p:extLst>
      <p:ext uri="{BB962C8B-B14F-4D97-AF65-F5344CB8AC3E}">
        <p14:creationId xmlns:p14="http://schemas.microsoft.com/office/powerpoint/2010/main" val="20016612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C8E015-DBAC-8245-BF81-B5762AC8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Conclusion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A1FBCD0-6085-E04D-A46C-BBA7A6B52E5A}"/>
              </a:ext>
            </a:extLst>
          </p:cNvPr>
          <p:cNvSpPr txBox="1">
            <a:spLocks/>
          </p:cNvSpPr>
          <p:nvPr/>
        </p:nvSpPr>
        <p:spPr>
          <a:xfrm>
            <a:off x="840219" y="3779287"/>
            <a:ext cx="2651760" cy="231053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>
              <a:buNone/>
            </a:pPr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Invest in:</a:t>
            </a:r>
          </a:p>
          <a:p>
            <a:pPr>
              <a:buClr>
                <a:schemeClr val="bg1">
                  <a:lumMod val="50000"/>
                  <a:lumOff val="50000"/>
                </a:schemeClr>
              </a:buClr>
              <a:buFont typeface="Wingdings" pitchFamily="2" charset="2"/>
              <a:buChar char="ü"/>
            </a:pPr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55 loans</a:t>
            </a:r>
          </a:p>
          <a:p>
            <a:pPr>
              <a:buClr>
                <a:schemeClr val="bg1">
                  <a:lumMod val="50000"/>
                  <a:lumOff val="50000"/>
                </a:schemeClr>
              </a:buClr>
              <a:buFont typeface="Wingdings" pitchFamily="2" charset="2"/>
              <a:buChar char="ü"/>
            </a:pPr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$25 each</a:t>
            </a:r>
          </a:p>
          <a:p>
            <a:pPr>
              <a:buClr>
                <a:schemeClr val="bg1">
                  <a:lumMod val="50000"/>
                  <a:lumOff val="50000"/>
                </a:schemeClr>
              </a:buClr>
              <a:buFont typeface="Wingdings" pitchFamily="2" charset="2"/>
              <a:buChar char="ü"/>
            </a:pPr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Total investment of $1,375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9FE83B8D-4696-224C-AE83-27134C30372F}"/>
              </a:ext>
            </a:extLst>
          </p:cNvPr>
          <p:cNvSpPr txBox="1">
            <a:spLocks/>
          </p:cNvSpPr>
          <p:nvPr/>
        </p:nvSpPr>
        <p:spPr>
          <a:xfrm>
            <a:off x="6100671" y="3804889"/>
            <a:ext cx="2651760" cy="2310533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bg1">
                  <a:lumMod val="50000"/>
                  <a:lumOff val="50000"/>
                </a:schemeClr>
              </a:buClr>
              <a:buFont typeface="Wingdings" pitchFamily="2" charset="2"/>
              <a:buChar char="ü"/>
            </a:pPr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All loans repay with interest</a:t>
            </a:r>
          </a:p>
          <a:p>
            <a:pPr>
              <a:buClr>
                <a:schemeClr val="bg1">
                  <a:lumMod val="50000"/>
                  <a:lumOff val="50000"/>
                </a:schemeClr>
              </a:buClr>
              <a:buFont typeface="Wingdings" pitchFamily="2" charset="2"/>
              <a:buChar char="ü"/>
            </a:pPr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Total return of  $1,462.78</a:t>
            </a:r>
          </a:p>
          <a:p>
            <a:pPr>
              <a:buFont typeface="Wingdings" pitchFamily="2" charset="2"/>
              <a:buChar char="ü"/>
            </a:pPr>
            <a:r>
              <a:rPr lang="en-US" sz="2400" b="1" dirty="0">
                <a:solidFill>
                  <a:schemeClr val="tx1"/>
                </a:solidFill>
              </a:rPr>
              <a:t>6.38% ROI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7C739FC-7414-9544-8783-FA528406A8D3}"/>
              </a:ext>
            </a:extLst>
          </p:cNvPr>
          <p:cNvSpPr txBox="1">
            <a:spLocks/>
          </p:cNvSpPr>
          <p:nvPr/>
        </p:nvSpPr>
        <p:spPr>
          <a:xfrm>
            <a:off x="3246120" y="2961572"/>
            <a:ext cx="2651760" cy="1719147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None/>
            </a:pPr>
            <a:r>
              <a:rPr lang="en-US" sz="2400" b="1" dirty="0">
                <a:solidFill>
                  <a:schemeClr val="bg1">
                    <a:lumMod val="50000"/>
                    <a:lumOff val="50000"/>
                  </a:schemeClr>
                </a:solidFill>
              </a:rPr>
              <a:t>Investing Based on Random Forest Model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7E54C76D-9E70-9049-9FDF-90F0E448CE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50" y="2218625"/>
            <a:ext cx="1149905" cy="135283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E93223AB-2AAC-A942-8142-481F34107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157" y="2010793"/>
            <a:ext cx="1149905" cy="135283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62593B39-A183-FE45-A928-80D5D83ABD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2214" y="1969333"/>
            <a:ext cx="1149905" cy="135283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4CC46CEA-EFF8-B646-9854-6CA589251B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4365" y="1362583"/>
            <a:ext cx="1149905" cy="135283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BD6C9EE5-5EB3-8848-86D1-940C40EAE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3286" y="1959796"/>
            <a:ext cx="1149905" cy="135283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AB4B76E3-825A-8848-BB79-1888A89F6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0671" y="1134301"/>
            <a:ext cx="1149905" cy="135283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0D9B5011-7EDD-7748-966B-141D69693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8144" y="1381934"/>
            <a:ext cx="1149905" cy="1352830"/>
          </a:xfrm>
          <a:prstGeom prst="rect">
            <a:avLst/>
          </a:prstGeom>
        </p:spPr>
      </p:pic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1F60BC56-611C-1C4E-A75D-38BA13B93B19}"/>
              </a:ext>
            </a:extLst>
          </p:cNvPr>
          <p:cNvSpPr txBox="1">
            <a:spLocks/>
          </p:cNvSpPr>
          <p:nvPr/>
        </p:nvSpPr>
        <p:spPr>
          <a:xfrm>
            <a:off x="3599073" y="5371589"/>
            <a:ext cx="2571085" cy="121483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0" tIns="45720" rIns="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None/>
            </a:pPr>
            <a:r>
              <a:rPr lang="en-US" b="1" i="1" dirty="0">
                <a:solidFill>
                  <a:schemeClr val="tx1"/>
                </a:solidFill>
              </a:rPr>
              <a:t>Compared to -10.67% ROI if randomly choosing loans!</a:t>
            </a: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FAB5C273-B242-DC42-818C-BDFFB88E1D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1116" y="2312730"/>
            <a:ext cx="1149905" cy="1352830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347EAD58-EB67-474D-8144-40E91F16CD88}"/>
              </a:ext>
            </a:extLst>
          </p:cNvPr>
          <p:cNvSpPr/>
          <p:nvPr/>
        </p:nvSpPr>
        <p:spPr>
          <a:xfrm>
            <a:off x="6004276" y="5600700"/>
            <a:ext cx="2203110" cy="654051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2E97A968-5E7D-694E-B6FE-27CA3260F629}"/>
              </a:ext>
            </a:extLst>
          </p:cNvPr>
          <p:cNvSpPr/>
          <p:nvPr/>
        </p:nvSpPr>
        <p:spPr>
          <a:xfrm>
            <a:off x="3206901" y="2177519"/>
            <a:ext cx="2728165" cy="366174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12854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C8E015-DBAC-8245-BF81-B5762AC8B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to Other Investment Options</a:t>
            </a:r>
          </a:p>
        </p:txBody>
      </p:sp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B1233029-97BA-A548-B572-907EFD60B4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176388"/>
              </p:ext>
            </p:extLst>
          </p:nvPr>
        </p:nvGraphicFramePr>
        <p:xfrm>
          <a:off x="161925" y="1377574"/>
          <a:ext cx="8809038" cy="50180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Oval 4">
            <a:extLst>
              <a:ext uri="{FF2B5EF4-FFF2-40B4-BE49-F238E27FC236}">
                <a16:creationId xmlns:a16="http://schemas.microsoft.com/office/drawing/2014/main" id="{30DF4544-22AC-7445-B318-37E5C870A3C7}"/>
              </a:ext>
            </a:extLst>
          </p:cNvPr>
          <p:cNvSpPr/>
          <p:nvPr/>
        </p:nvSpPr>
        <p:spPr>
          <a:xfrm>
            <a:off x="1038871" y="5357768"/>
            <a:ext cx="1342822" cy="585789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7A9956DB-2DCD-D44F-BA14-F3D198EBF9EC}"/>
              </a:ext>
            </a:extLst>
          </p:cNvPr>
          <p:cNvSpPr/>
          <p:nvPr/>
        </p:nvSpPr>
        <p:spPr>
          <a:xfrm>
            <a:off x="6634716" y="5424610"/>
            <a:ext cx="1105787" cy="1037893"/>
          </a:xfrm>
          <a:prstGeom prst="ellipse">
            <a:avLst/>
          </a:prstGeom>
          <a:noFill/>
          <a:ln w="3810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8033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431BC1-4263-DC4D-B665-6DD4A0AD7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Forest Predicted Good Loans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3E77FBA-BD96-1E4E-A05A-660CBAD97866}"/>
              </a:ext>
            </a:extLst>
          </p:cNvPr>
          <p:cNvGrpSpPr/>
          <p:nvPr/>
        </p:nvGrpSpPr>
        <p:grpSpPr>
          <a:xfrm>
            <a:off x="202057" y="1407585"/>
            <a:ext cx="8739887" cy="4669466"/>
            <a:chOff x="183721" y="1407585"/>
            <a:chExt cx="8739887" cy="466946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77D410F-B016-EC4A-B3F2-D37DDD2E53F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3721" y="1407585"/>
              <a:ext cx="5759007" cy="4669465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60276AF-274E-DD4B-8FEA-AD9E16A035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080776" y="3776237"/>
              <a:ext cx="2842832" cy="2300814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A3C0249-5FDD-1C48-B47F-901D67F900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80775" y="1407585"/>
              <a:ext cx="2842833" cy="230081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746243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5249F-98B2-F946-AD80-1F6C78A782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Finance Example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A9E26A3-E8B3-C442-85E5-76267008A5CF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>
                    <a:effectLst/>
                  </a:rPr>
                  <a:t>An investor purchases property A, which is valued at $500,000. A year later, the investor sells the property for $550,000.</a:t>
                </a: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b="0" i="0" dirty="0" smtClean="0"/>
                        <m:t>ROI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dirty="0"/>
                            <m:t>Net</m:t>
                          </m:r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dirty="0"/>
                            <m:t>Income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dirty="0"/>
                            <m:t>Cost</m:t>
                          </m:r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dirty="0"/>
                            <m:t>of</m:t>
                          </m:r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dirty="0"/>
                            <m:t>Investment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Net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Income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550,000−500,000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Cost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of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Investment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500,000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</a:endParaRP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ROI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dirty="0"/>
                            <m:t>50,000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dirty="0"/>
                            <m:t>500,000</m:t>
                          </m:r>
                        </m:den>
                      </m:f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10%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1A9E26A3-E8B3-C442-85E5-76267008A5C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00FF6EA-1A6F-7F42-BAF5-0533042F11D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Investing Based on 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Random Forest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96745E66-F6C6-9D4D-8829-BD18EEBE9D28}"/>
                  </a:ext>
                </a:extLst>
              </p:cNvPr>
              <p:cNvSpPr>
                <a:spLocks noGrp="1"/>
              </p:cNvSpPr>
              <p:nvPr>
                <p:ph sz="quarter" idx="4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en-US" dirty="0">
                    <a:effectLst/>
                  </a:rPr>
                  <a:t>I purchase 55 loans at $25 each for a total investment of $1,375. A year later, I receive repayments on all loans totaling $1,462.78.</a:t>
                </a: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ROI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dirty="0"/>
                            <m:t>Net</m:t>
                          </m:r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dirty="0"/>
                            <m:t>Income</m:t>
                          </m:r>
                        </m:num>
                        <m:den>
                          <m:r>
                            <m:rPr>
                              <m:nor/>
                            </m:rPr>
                            <a:rPr lang="en-US" dirty="0"/>
                            <m:t>Cost</m:t>
                          </m:r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dirty="0"/>
                            <m:t>of</m:t>
                          </m:r>
                          <m:r>
                            <m:rPr>
                              <m:nor/>
                            </m:rPr>
                            <a:rPr lang="en-US" dirty="0"/>
                            <m:t> </m:t>
                          </m:r>
                          <m:r>
                            <m:rPr>
                              <m:nor/>
                            </m:rPr>
                            <a:rPr lang="en-US" dirty="0"/>
                            <m:t>Investment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Net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Income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1,462.78−1,375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Cost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of</m:t>
                      </m:r>
                      <m:r>
                        <m:rPr>
                          <m:nor/>
                        </m:rPr>
                        <a:rPr lang="en-US" dirty="0"/>
                        <m:t> </m:t>
                      </m:r>
                      <m:r>
                        <m:rPr>
                          <m:nor/>
                        </m:rPr>
                        <a:rPr lang="en-US" dirty="0"/>
                        <m:t>Investment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1,375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 marL="3690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dirty="0"/>
                        <m:t>ROI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b="0" i="0" dirty="0" smtClean="0"/>
                            <m:t>87.78</m:t>
                          </m:r>
                        </m:num>
                        <m:den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1,375</m:t>
                          </m:r>
                        </m:den>
                      </m:f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6.38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%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Content Placeholder 6">
                <a:extLst>
                  <a:ext uri="{FF2B5EF4-FFF2-40B4-BE49-F238E27FC236}">
                    <a16:creationId xmlns:a16="http://schemas.microsoft.com/office/drawing/2014/main" id="{96745E66-F6C6-9D4D-8829-BD18EEBE9D2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4"/>
              </p:nvPr>
            </p:nvSpPr>
            <p:spPr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itle 1">
            <a:extLst>
              <a:ext uri="{FF2B5EF4-FFF2-40B4-BE49-F238E27FC236}">
                <a16:creationId xmlns:a16="http://schemas.microsoft.com/office/drawing/2014/main" id="{6760680B-A282-FF48-85F2-1B6DFBEFE8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ROI Calculation</a:t>
            </a:r>
          </a:p>
        </p:txBody>
      </p:sp>
    </p:spTree>
    <p:extLst>
      <p:ext uri="{BB962C8B-B14F-4D97-AF65-F5344CB8AC3E}">
        <p14:creationId xmlns:p14="http://schemas.microsoft.com/office/powerpoint/2010/main" val="40393836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10BBDB-6C08-C142-9B9F-CCF82A312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Models Trained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DACB8A-D97E-E148-BCDC-B4BA1F51CA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400" dirty="0"/>
              <a:t>In addition to Random Forest: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 err="1"/>
              <a:t>XGBoost</a:t>
            </a:r>
            <a:endParaRPr lang="en-US" dirty="0"/>
          </a:p>
          <a:p>
            <a:pPr lvl="2">
              <a:buFont typeface="Wingdings" pitchFamily="2" charset="2"/>
              <a:buChar char="§"/>
            </a:pPr>
            <a:r>
              <a:rPr lang="en-US" dirty="0" err="1"/>
              <a:t>max_depth</a:t>
            </a:r>
            <a:r>
              <a:rPr lang="en-US" dirty="0"/>
              <a:t> = 5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err="1"/>
              <a:t>n_estimators</a:t>
            </a:r>
            <a:r>
              <a:rPr lang="en-US" dirty="0"/>
              <a:t> = 100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Probability threshold = 97%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KNN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 err="1"/>
              <a:t>n_neighbors</a:t>
            </a:r>
            <a:r>
              <a:rPr lang="en-US" dirty="0"/>
              <a:t> = 54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Probability threshold = 93%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Logistic Regression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C = 15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Probability threshold = 99%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dirty="0"/>
              <a:t>Naïve Bayes</a:t>
            </a:r>
          </a:p>
          <a:p>
            <a:pPr lvl="2">
              <a:buFont typeface="Wingdings" pitchFamily="2" charset="2"/>
              <a:buChar char="§"/>
            </a:pPr>
            <a:r>
              <a:rPr lang="en-US" dirty="0"/>
              <a:t>Probability threshold = 99%</a:t>
            </a:r>
          </a:p>
        </p:txBody>
      </p:sp>
    </p:spTree>
    <p:extLst>
      <p:ext uri="{BB962C8B-B14F-4D97-AF65-F5344CB8AC3E}">
        <p14:creationId xmlns:p14="http://schemas.microsoft.com/office/powerpoint/2010/main" val="34492568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AD059-EA4D-D346-891F-10E9DB8A0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to Other Models (ROI)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FC07965-9109-0441-81A9-37F371BEF16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8211154"/>
              </p:ext>
            </p:extLst>
          </p:nvPr>
        </p:nvGraphicFramePr>
        <p:xfrm>
          <a:off x="161925" y="1189038"/>
          <a:ext cx="8809038" cy="50180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4756735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AD059-EA4D-D346-891F-10E9DB8A0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to Other Models (Invest Amount)</a:t>
            </a:r>
          </a:p>
        </p:txBody>
      </p:sp>
      <p:graphicFrame>
        <p:nvGraphicFramePr>
          <p:cNvPr id="6" name="Content Placeholder 3">
            <a:extLst>
              <a:ext uri="{FF2B5EF4-FFF2-40B4-BE49-F238E27FC236}">
                <a16:creationId xmlns:a16="http://schemas.microsoft.com/office/drawing/2014/main" id="{E685D852-205C-2B42-8C83-C054E7EA937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83045947"/>
              </p:ext>
            </p:extLst>
          </p:nvPr>
        </p:nvGraphicFramePr>
        <p:xfrm>
          <a:off x="161925" y="1189038"/>
          <a:ext cx="8809038" cy="50180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3674285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50FB1-54CE-4941-BD7F-CCE881E5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Comparison to Other Models (Confusion Matrices)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7B3C37-A778-1043-B028-1A855D46F6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70947177"/>
              </p:ext>
            </p:extLst>
          </p:nvPr>
        </p:nvGraphicFramePr>
        <p:xfrm>
          <a:off x="1950641" y="1768581"/>
          <a:ext cx="2030820" cy="11071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5410">
                  <a:extLst>
                    <a:ext uri="{9D8B030D-6E8A-4147-A177-3AD203B41FA5}">
                      <a16:colId xmlns:a16="http://schemas.microsoft.com/office/drawing/2014/main" val="1862113655"/>
                    </a:ext>
                  </a:extLst>
                </a:gridCol>
                <a:gridCol w="1015410">
                  <a:extLst>
                    <a:ext uri="{9D8B030D-6E8A-4147-A177-3AD203B41FA5}">
                      <a16:colId xmlns:a16="http://schemas.microsoft.com/office/drawing/2014/main" val="2025293614"/>
                    </a:ext>
                  </a:extLst>
                </a:gridCol>
              </a:tblGrid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5507804"/>
                  </a:ext>
                </a:extLst>
              </a:tr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2633707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E36A0FB-3331-654D-AC29-9C41743D8FC3}"/>
              </a:ext>
            </a:extLst>
          </p:cNvPr>
          <p:cNvSpPr txBox="1">
            <a:spLocks/>
          </p:cNvSpPr>
          <p:nvPr/>
        </p:nvSpPr>
        <p:spPr>
          <a:xfrm>
            <a:off x="474056" y="1880304"/>
            <a:ext cx="1030142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Actual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F0BDC68-357E-8642-A9EA-F7C54529403A}"/>
              </a:ext>
            </a:extLst>
          </p:cNvPr>
          <p:cNvSpPr txBox="1">
            <a:spLocks/>
          </p:cNvSpPr>
          <p:nvPr/>
        </p:nvSpPr>
        <p:spPr>
          <a:xfrm>
            <a:off x="2351413" y="2894045"/>
            <a:ext cx="1190238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Predicted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B34BC95-F070-4D48-9C1B-677F4321CB6B}"/>
              </a:ext>
            </a:extLst>
          </p:cNvPr>
          <p:cNvSpPr txBox="1">
            <a:spLocks/>
          </p:cNvSpPr>
          <p:nvPr/>
        </p:nvSpPr>
        <p:spPr>
          <a:xfrm>
            <a:off x="1157225" y="2408398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E125B81-BD2F-A24D-B19A-B55BBFF95892}"/>
              </a:ext>
            </a:extLst>
          </p:cNvPr>
          <p:cNvSpPr txBox="1">
            <a:spLocks/>
          </p:cNvSpPr>
          <p:nvPr/>
        </p:nvSpPr>
        <p:spPr>
          <a:xfrm>
            <a:off x="1157225" y="1824442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0073EE0-7E13-9C4B-9342-62B8687FB5B3}"/>
              </a:ext>
            </a:extLst>
          </p:cNvPr>
          <p:cNvSpPr txBox="1">
            <a:spLocks/>
          </p:cNvSpPr>
          <p:nvPr/>
        </p:nvSpPr>
        <p:spPr>
          <a:xfrm>
            <a:off x="1991956" y="2774385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A9FA792-1F00-FF4A-BF06-B219B6F7F2BA}"/>
              </a:ext>
            </a:extLst>
          </p:cNvPr>
          <p:cNvSpPr txBox="1">
            <a:spLocks/>
          </p:cNvSpPr>
          <p:nvPr/>
        </p:nvSpPr>
        <p:spPr>
          <a:xfrm>
            <a:off x="2986708" y="2774385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8FE5E13-3343-E641-9CC2-229D66DD8983}"/>
              </a:ext>
            </a:extLst>
          </p:cNvPr>
          <p:cNvSpPr txBox="1">
            <a:spLocks/>
          </p:cNvSpPr>
          <p:nvPr/>
        </p:nvSpPr>
        <p:spPr>
          <a:xfrm>
            <a:off x="1950640" y="1172011"/>
            <a:ext cx="2030821" cy="62598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tx1"/>
                </a:solidFill>
              </a:rPr>
              <a:t>Random Forest</a:t>
            </a:r>
          </a:p>
        </p:txBody>
      </p:sp>
      <p:graphicFrame>
        <p:nvGraphicFramePr>
          <p:cNvPr id="16" name="Content Placeholder 5">
            <a:extLst>
              <a:ext uri="{FF2B5EF4-FFF2-40B4-BE49-F238E27FC236}">
                <a16:creationId xmlns:a16="http://schemas.microsoft.com/office/drawing/2014/main" id="{7E3C542A-2362-2446-8F61-F24B10456F0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731133"/>
              </p:ext>
            </p:extLst>
          </p:nvPr>
        </p:nvGraphicFramePr>
        <p:xfrm>
          <a:off x="6139049" y="1768581"/>
          <a:ext cx="2030820" cy="11071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5410">
                  <a:extLst>
                    <a:ext uri="{9D8B030D-6E8A-4147-A177-3AD203B41FA5}">
                      <a16:colId xmlns:a16="http://schemas.microsoft.com/office/drawing/2014/main" val="1862113655"/>
                    </a:ext>
                  </a:extLst>
                </a:gridCol>
                <a:gridCol w="1015410">
                  <a:extLst>
                    <a:ext uri="{9D8B030D-6E8A-4147-A177-3AD203B41FA5}">
                      <a16:colId xmlns:a16="http://schemas.microsoft.com/office/drawing/2014/main" val="2025293614"/>
                    </a:ext>
                  </a:extLst>
                </a:gridCol>
              </a:tblGrid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5507804"/>
                  </a:ext>
                </a:extLst>
              </a:tr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3267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2633707"/>
                  </a:ext>
                </a:extLst>
              </a:tr>
            </a:tbl>
          </a:graphicData>
        </a:graphic>
      </p:graphicFrame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D035A45F-F35F-314F-B101-424D600E186E}"/>
              </a:ext>
            </a:extLst>
          </p:cNvPr>
          <p:cNvSpPr txBox="1">
            <a:spLocks/>
          </p:cNvSpPr>
          <p:nvPr/>
        </p:nvSpPr>
        <p:spPr>
          <a:xfrm>
            <a:off x="4662464" y="1880304"/>
            <a:ext cx="1030142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Actual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CD923727-2DAA-A148-8224-EC0EA64A19C2}"/>
              </a:ext>
            </a:extLst>
          </p:cNvPr>
          <p:cNvSpPr txBox="1">
            <a:spLocks/>
          </p:cNvSpPr>
          <p:nvPr/>
        </p:nvSpPr>
        <p:spPr>
          <a:xfrm>
            <a:off x="6539821" y="2894045"/>
            <a:ext cx="1190238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Predicted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AD80AEA7-25E3-CC4E-8675-956E476A39F1}"/>
              </a:ext>
            </a:extLst>
          </p:cNvPr>
          <p:cNvSpPr txBox="1">
            <a:spLocks/>
          </p:cNvSpPr>
          <p:nvPr/>
        </p:nvSpPr>
        <p:spPr>
          <a:xfrm>
            <a:off x="5345633" y="2408398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CFB81296-DB66-AC40-8C5E-1E7C7B828B0E}"/>
              </a:ext>
            </a:extLst>
          </p:cNvPr>
          <p:cNvSpPr txBox="1">
            <a:spLocks/>
          </p:cNvSpPr>
          <p:nvPr/>
        </p:nvSpPr>
        <p:spPr>
          <a:xfrm>
            <a:off x="5345633" y="1824442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E02CDF4C-7885-A542-B731-0BDF26ECF26B}"/>
              </a:ext>
            </a:extLst>
          </p:cNvPr>
          <p:cNvSpPr txBox="1">
            <a:spLocks/>
          </p:cNvSpPr>
          <p:nvPr/>
        </p:nvSpPr>
        <p:spPr>
          <a:xfrm>
            <a:off x="6180364" y="2774385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5D2DE1D3-1683-5945-9C04-2A8575E359E0}"/>
              </a:ext>
            </a:extLst>
          </p:cNvPr>
          <p:cNvSpPr txBox="1">
            <a:spLocks/>
          </p:cNvSpPr>
          <p:nvPr/>
        </p:nvSpPr>
        <p:spPr>
          <a:xfrm>
            <a:off x="7175116" y="2774385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23" name="Content Placeholder 2">
            <a:extLst>
              <a:ext uri="{FF2B5EF4-FFF2-40B4-BE49-F238E27FC236}">
                <a16:creationId xmlns:a16="http://schemas.microsoft.com/office/drawing/2014/main" id="{BB233961-57E0-CB46-A4D3-8EFE4749C2F9}"/>
              </a:ext>
            </a:extLst>
          </p:cNvPr>
          <p:cNvSpPr txBox="1">
            <a:spLocks/>
          </p:cNvSpPr>
          <p:nvPr/>
        </p:nvSpPr>
        <p:spPr>
          <a:xfrm>
            <a:off x="6139048" y="1172011"/>
            <a:ext cx="2030821" cy="62598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 err="1">
                <a:solidFill>
                  <a:schemeClr val="tx1"/>
                </a:solidFill>
              </a:rPr>
              <a:t>XGBoost</a:t>
            </a:r>
            <a:endParaRPr lang="en-US" b="1" u="sng" dirty="0">
              <a:solidFill>
                <a:schemeClr val="tx1"/>
              </a:solidFill>
            </a:endParaRPr>
          </a:p>
        </p:txBody>
      </p:sp>
      <p:graphicFrame>
        <p:nvGraphicFramePr>
          <p:cNvPr id="24" name="Content Placeholder 5">
            <a:extLst>
              <a:ext uri="{FF2B5EF4-FFF2-40B4-BE49-F238E27FC236}">
                <a16:creationId xmlns:a16="http://schemas.microsoft.com/office/drawing/2014/main" id="{EC0816E1-8C9C-6148-9064-67CFBF39BDB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83336280"/>
              </p:ext>
            </p:extLst>
          </p:nvPr>
        </p:nvGraphicFramePr>
        <p:xfrm>
          <a:off x="1954804" y="4343801"/>
          <a:ext cx="2030820" cy="11071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5410">
                  <a:extLst>
                    <a:ext uri="{9D8B030D-6E8A-4147-A177-3AD203B41FA5}">
                      <a16:colId xmlns:a16="http://schemas.microsoft.com/office/drawing/2014/main" val="1862113655"/>
                    </a:ext>
                  </a:extLst>
                </a:gridCol>
                <a:gridCol w="1015410">
                  <a:extLst>
                    <a:ext uri="{9D8B030D-6E8A-4147-A177-3AD203B41FA5}">
                      <a16:colId xmlns:a16="http://schemas.microsoft.com/office/drawing/2014/main" val="2025293614"/>
                    </a:ext>
                  </a:extLst>
                </a:gridCol>
              </a:tblGrid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5507804"/>
                  </a:ext>
                </a:extLst>
              </a:tr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3283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2633707"/>
                  </a:ext>
                </a:extLst>
              </a:tr>
            </a:tbl>
          </a:graphicData>
        </a:graphic>
      </p:graphicFrame>
      <p:sp>
        <p:nvSpPr>
          <p:cNvPr id="25" name="Content Placeholder 2">
            <a:extLst>
              <a:ext uri="{FF2B5EF4-FFF2-40B4-BE49-F238E27FC236}">
                <a16:creationId xmlns:a16="http://schemas.microsoft.com/office/drawing/2014/main" id="{97577C6E-B98C-3F4E-A2A9-1C6972A0B9CB}"/>
              </a:ext>
            </a:extLst>
          </p:cNvPr>
          <p:cNvSpPr txBox="1">
            <a:spLocks/>
          </p:cNvSpPr>
          <p:nvPr/>
        </p:nvSpPr>
        <p:spPr>
          <a:xfrm>
            <a:off x="478219" y="4455524"/>
            <a:ext cx="1030142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Actual</a:t>
            </a: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C37FF6AA-ED20-7943-BB1E-9BB4BF2B6C34}"/>
              </a:ext>
            </a:extLst>
          </p:cNvPr>
          <p:cNvSpPr txBox="1">
            <a:spLocks/>
          </p:cNvSpPr>
          <p:nvPr/>
        </p:nvSpPr>
        <p:spPr>
          <a:xfrm>
            <a:off x="2355576" y="5469265"/>
            <a:ext cx="1190238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Predicted</a:t>
            </a:r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7B193BD1-F898-FB48-BA96-577EFBE1802D}"/>
              </a:ext>
            </a:extLst>
          </p:cNvPr>
          <p:cNvSpPr txBox="1">
            <a:spLocks/>
          </p:cNvSpPr>
          <p:nvPr/>
        </p:nvSpPr>
        <p:spPr>
          <a:xfrm>
            <a:off x="1161388" y="4983618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DA65E696-6D13-4844-B4E4-81CAFAB4457D}"/>
              </a:ext>
            </a:extLst>
          </p:cNvPr>
          <p:cNvSpPr txBox="1">
            <a:spLocks/>
          </p:cNvSpPr>
          <p:nvPr/>
        </p:nvSpPr>
        <p:spPr>
          <a:xfrm>
            <a:off x="1161388" y="4399662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5E998F31-6596-404C-8442-1C42EF0B4AF4}"/>
              </a:ext>
            </a:extLst>
          </p:cNvPr>
          <p:cNvSpPr txBox="1">
            <a:spLocks/>
          </p:cNvSpPr>
          <p:nvPr/>
        </p:nvSpPr>
        <p:spPr>
          <a:xfrm>
            <a:off x="1996119" y="5349605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7F273230-4D6C-3641-B3BD-36E58E703AF5}"/>
              </a:ext>
            </a:extLst>
          </p:cNvPr>
          <p:cNvSpPr txBox="1">
            <a:spLocks/>
          </p:cNvSpPr>
          <p:nvPr/>
        </p:nvSpPr>
        <p:spPr>
          <a:xfrm>
            <a:off x="2990871" y="5349605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31" name="Content Placeholder 2">
            <a:extLst>
              <a:ext uri="{FF2B5EF4-FFF2-40B4-BE49-F238E27FC236}">
                <a16:creationId xmlns:a16="http://schemas.microsoft.com/office/drawing/2014/main" id="{CBD15FED-F5CC-024B-8A22-540A4CB850FF}"/>
              </a:ext>
            </a:extLst>
          </p:cNvPr>
          <p:cNvSpPr txBox="1">
            <a:spLocks/>
          </p:cNvSpPr>
          <p:nvPr/>
        </p:nvSpPr>
        <p:spPr>
          <a:xfrm>
            <a:off x="1954803" y="3747231"/>
            <a:ext cx="2030821" cy="62598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tx1"/>
                </a:solidFill>
              </a:rPr>
              <a:t>KNN</a:t>
            </a:r>
          </a:p>
        </p:txBody>
      </p:sp>
      <p:graphicFrame>
        <p:nvGraphicFramePr>
          <p:cNvPr id="32" name="Content Placeholder 5">
            <a:extLst>
              <a:ext uri="{FF2B5EF4-FFF2-40B4-BE49-F238E27FC236}">
                <a16:creationId xmlns:a16="http://schemas.microsoft.com/office/drawing/2014/main" id="{4AE34090-39AE-2140-902D-795E4C2F888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41871443"/>
              </p:ext>
            </p:extLst>
          </p:nvPr>
        </p:nvGraphicFramePr>
        <p:xfrm>
          <a:off x="6139049" y="4427228"/>
          <a:ext cx="2030820" cy="11071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5410">
                  <a:extLst>
                    <a:ext uri="{9D8B030D-6E8A-4147-A177-3AD203B41FA5}">
                      <a16:colId xmlns:a16="http://schemas.microsoft.com/office/drawing/2014/main" val="1862113655"/>
                    </a:ext>
                  </a:extLst>
                </a:gridCol>
                <a:gridCol w="1015410">
                  <a:extLst>
                    <a:ext uri="{9D8B030D-6E8A-4147-A177-3AD203B41FA5}">
                      <a16:colId xmlns:a16="http://schemas.microsoft.com/office/drawing/2014/main" val="2025293614"/>
                    </a:ext>
                  </a:extLst>
                </a:gridCol>
              </a:tblGrid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1208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5507804"/>
                  </a:ext>
                </a:extLst>
              </a:tr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3473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2633707"/>
                  </a:ext>
                </a:extLst>
              </a:tr>
            </a:tbl>
          </a:graphicData>
        </a:graphic>
      </p:graphicFrame>
      <p:sp>
        <p:nvSpPr>
          <p:cNvPr id="33" name="Content Placeholder 2">
            <a:extLst>
              <a:ext uri="{FF2B5EF4-FFF2-40B4-BE49-F238E27FC236}">
                <a16:creationId xmlns:a16="http://schemas.microsoft.com/office/drawing/2014/main" id="{A19DF9D0-2706-6B49-8A0F-4D3E66F6E165}"/>
              </a:ext>
            </a:extLst>
          </p:cNvPr>
          <p:cNvSpPr txBox="1">
            <a:spLocks/>
          </p:cNvSpPr>
          <p:nvPr/>
        </p:nvSpPr>
        <p:spPr>
          <a:xfrm>
            <a:off x="4662464" y="4538951"/>
            <a:ext cx="1030142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Actual</a:t>
            </a:r>
          </a:p>
        </p:txBody>
      </p:sp>
      <p:sp>
        <p:nvSpPr>
          <p:cNvPr id="34" name="Content Placeholder 2">
            <a:extLst>
              <a:ext uri="{FF2B5EF4-FFF2-40B4-BE49-F238E27FC236}">
                <a16:creationId xmlns:a16="http://schemas.microsoft.com/office/drawing/2014/main" id="{E33E1073-9A19-6B4E-842A-A343929890C5}"/>
              </a:ext>
            </a:extLst>
          </p:cNvPr>
          <p:cNvSpPr txBox="1">
            <a:spLocks/>
          </p:cNvSpPr>
          <p:nvPr/>
        </p:nvSpPr>
        <p:spPr>
          <a:xfrm>
            <a:off x="5345633" y="5067045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35" name="Content Placeholder 2">
            <a:extLst>
              <a:ext uri="{FF2B5EF4-FFF2-40B4-BE49-F238E27FC236}">
                <a16:creationId xmlns:a16="http://schemas.microsoft.com/office/drawing/2014/main" id="{C98C94B8-82BF-C84B-91D0-B3F8235BB5DF}"/>
              </a:ext>
            </a:extLst>
          </p:cNvPr>
          <p:cNvSpPr txBox="1">
            <a:spLocks/>
          </p:cNvSpPr>
          <p:nvPr/>
        </p:nvSpPr>
        <p:spPr>
          <a:xfrm>
            <a:off x="5345633" y="4483089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36" name="Content Placeholder 2">
            <a:extLst>
              <a:ext uri="{FF2B5EF4-FFF2-40B4-BE49-F238E27FC236}">
                <a16:creationId xmlns:a16="http://schemas.microsoft.com/office/drawing/2014/main" id="{D5350FBB-A628-1948-8E3B-3EA761B8FFCC}"/>
              </a:ext>
            </a:extLst>
          </p:cNvPr>
          <p:cNvSpPr txBox="1">
            <a:spLocks/>
          </p:cNvSpPr>
          <p:nvPr/>
        </p:nvSpPr>
        <p:spPr>
          <a:xfrm>
            <a:off x="6180364" y="5433032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DFB8A9A4-46D1-2945-BA81-52ED3EB273B6}"/>
              </a:ext>
            </a:extLst>
          </p:cNvPr>
          <p:cNvSpPr txBox="1">
            <a:spLocks/>
          </p:cNvSpPr>
          <p:nvPr/>
        </p:nvSpPr>
        <p:spPr>
          <a:xfrm>
            <a:off x="7175116" y="5433032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22C5F31-CDF6-654A-A5A3-1DB1AEA5C309}"/>
              </a:ext>
            </a:extLst>
          </p:cNvPr>
          <p:cNvSpPr txBox="1">
            <a:spLocks/>
          </p:cNvSpPr>
          <p:nvPr/>
        </p:nvSpPr>
        <p:spPr>
          <a:xfrm>
            <a:off x="6139048" y="3766860"/>
            <a:ext cx="2030821" cy="62598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tx1"/>
                </a:solidFill>
              </a:rPr>
              <a:t>Logistic Regression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42666012-88EC-0141-8E83-3E6E3F5AADD8}"/>
              </a:ext>
            </a:extLst>
          </p:cNvPr>
          <p:cNvSpPr txBox="1">
            <a:spLocks/>
          </p:cNvSpPr>
          <p:nvPr/>
        </p:nvSpPr>
        <p:spPr>
          <a:xfrm>
            <a:off x="6539821" y="5506678"/>
            <a:ext cx="1190238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Predicted</a:t>
            </a:r>
          </a:p>
        </p:txBody>
      </p:sp>
    </p:spTree>
    <p:extLst>
      <p:ext uri="{BB962C8B-B14F-4D97-AF65-F5344CB8AC3E}">
        <p14:creationId xmlns:p14="http://schemas.microsoft.com/office/powerpoint/2010/main" val="1273096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7B69-AE94-7041-A6AD-F015910A9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1" y="172720"/>
            <a:ext cx="8808720" cy="894081"/>
          </a:xfrm>
        </p:spPr>
        <p:txBody>
          <a:bodyPr/>
          <a:lstStyle/>
          <a:p>
            <a:r>
              <a:rPr lang="en-US" dirty="0"/>
              <a:t>What is Peer-to-Peer (“P2P”) Lending?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848D6F-879E-9749-8C13-AE85A74742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954"/>
          <a:stretch/>
        </p:blipFill>
        <p:spPr>
          <a:xfrm>
            <a:off x="1053215" y="1968137"/>
            <a:ext cx="672789" cy="24108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0204D25-57F2-8644-BEBF-D52245A2C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11" y="4466484"/>
            <a:ext cx="2210028" cy="813816"/>
          </a:xfrm>
        </p:spPr>
        <p:txBody>
          <a:bodyPr anchor="ctr">
            <a:noAutofit/>
          </a:bodyPr>
          <a:lstStyle/>
          <a:p>
            <a:pPr marL="36900" indent="0" algn="ctr">
              <a:buNone/>
            </a:pPr>
            <a:r>
              <a:rPr lang="en-US" sz="2400" b="1" dirty="0">
                <a:solidFill>
                  <a:schemeClr val="accent4"/>
                </a:solidFill>
              </a:rPr>
              <a:t>Needs to Borrow Money</a:t>
            </a:r>
          </a:p>
        </p:txBody>
      </p:sp>
    </p:spTree>
    <p:extLst>
      <p:ext uri="{BB962C8B-B14F-4D97-AF65-F5344CB8AC3E}">
        <p14:creationId xmlns:p14="http://schemas.microsoft.com/office/powerpoint/2010/main" val="233852427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50FB1-54CE-4941-BD7F-CCE881E5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Comparison to Other Models (Confusion Matrices)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7B3C37-A778-1043-B028-1A855D46F6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69187357"/>
              </p:ext>
            </p:extLst>
          </p:nvPr>
        </p:nvGraphicFramePr>
        <p:xfrm>
          <a:off x="1950641" y="1768581"/>
          <a:ext cx="2030820" cy="110716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5410">
                  <a:extLst>
                    <a:ext uri="{9D8B030D-6E8A-4147-A177-3AD203B41FA5}">
                      <a16:colId xmlns:a16="http://schemas.microsoft.com/office/drawing/2014/main" val="1862113655"/>
                    </a:ext>
                  </a:extLst>
                </a:gridCol>
                <a:gridCol w="1015410">
                  <a:extLst>
                    <a:ext uri="{9D8B030D-6E8A-4147-A177-3AD203B41FA5}">
                      <a16:colId xmlns:a16="http://schemas.microsoft.com/office/drawing/2014/main" val="2025293614"/>
                    </a:ext>
                  </a:extLst>
                </a:gridCol>
              </a:tblGrid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1062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5507804"/>
                  </a:ext>
                </a:extLst>
              </a:tr>
              <a:tr h="553582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2363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2633707"/>
                  </a:ext>
                </a:extLst>
              </a:tr>
            </a:tbl>
          </a:graphicData>
        </a:graphic>
      </p:graphicFrame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E36A0FB-3331-654D-AC29-9C41743D8FC3}"/>
              </a:ext>
            </a:extLst>
          </p:cNvPr>
          <p:cNvSpPr txBox="1">
            <a:spLocks/>
          </p:cNvSpPr>
          <p:nvPr/>
        </p:nvSpPr>
        <p:spPr>
          <a:xfrm>
            <a:off x="474056" y="1880304"/>
            <a:ext cx="1030142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Actual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7F0BDC68-357E-8642-A9EA-F7C54529403A}"/>
              </a:ext>
            </a:extLst>
          </p:cNvPr>
          <p:cNvSpPr txBox="1">
            <a:spLocks/>
          </p:cNvSpPr>
          <p:nvPr/>
        </p:nvSpPr>
        <p:spPr>
          <a:xfrm>
            <a:off x="2351413" y="2894045"/>
            <a:ext cx="1190238" cy="89408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solidFill>
                  <a:schemeClr val="tx1"/>
                </a:solidFill>
              </a:rPr>
              <a:t>Predicted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EB34BC95-F070-4D48-9C1B-677F4321CB6B}"/>
              </a:ext>
            </a:extLst>
          </p:cNvPr>
          <p:cNvSpPr txBox="1">
            <a:spLocks/>
          </p:cNvSpPr>
          <p:nvPr/>
        </p:nvSpPr>
        <p:spPr>
          <a:xfrm>
            <a:off x="1157225" y="2408398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7E125B81-BD2F-A24D-B19A-B55BBFF95892}"/>
              </a:ext>
            </a:extLst>
          </p:cNvPr>
          <p:cNvSpPr txBox="1">
            <a:spLocks/>
          </p:cNvSpPr>
          <p:nvPr/>
        </p:nvSpPr>
        <p:spPr>
          <a:xfrm>
            <a:off x="1157225" y="1824442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0073EE0-7E13-9C4B-9342-62B8687FB5B3}"/>
              </a:ext>
            </a:extLst>
          </p:cNvPr>
          <p:cNvSpPr txBox="1">
            <a:spLocks/>
          </p:cNvSpPr>
          <p:nvPr/>
        </p:nvSpPr>
        <p:spPr>
          <a:xfrm>
            <a:off x="1991956" y="2774385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Bad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AA9FA792-1F00-FF4A-BF06-B219B6F7F2BA}"/>
              </a:ext>
            </a:extLst>
          </p:cNvPr>
          <p:cNvSpPr txBox="1">
            <a:spLocks/>
          </p:cNvSpPr>
          <p:nvPr/>
        </p:nvSpPr>
        <p:spPr>
          <a:xfrm>
            <a:off x="2986708" y="2774385"/>
            <a:ext cx="914400" cy="4572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 dirty="0">
                <a:solidFill>
                  <a:schemeClr val="tx1"/>
                </a:solidFill>
              </a:rPr>
              <a:t>Good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8FE5E13-3343-E641-9CC2-229D66DD8983}"/>
              </a:ext>
            </a:extLst>
          </p:cNvPr>
          <p:cNvSpPr txBox="1">
            <a:spLocks/>
          </p:cNvSpPr>
          <p:nvPr/>
        </p:nvSpPr>
        <p:spPr>
          <a:xfrm>
            <a:off x="1950640" y="1172011"/>
            <a:ext cx="2030821" cy="62598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u="sng" dirty="0">
                <a:solidFill>
                  <a:schemeClr val="tx1"/>
                </a:solidFill>
              </a:rPr>
              <a:t>Naïve Bayes</a:t>
            </a:r>
          </a:p>
        </p:txBody>
      </p:sp>
    </p:spTree>
    <p:extLst>
      <p:ext uri="{BB962C8B-B14F-4D97-AF65-F5344CB8AC3E}">
        <p14:creationId xmlns:p14="http://schemas.microsoft.com/office/powerpoint/2010/main" val="409688458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50FB1-54CE-4941-BD7F-CCE881E5E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to Other Models (ROC Curves)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18B26B6-2B62-7740-B917-ED1420FA29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869" y="1435487"/>
            <a:ext cx="6676103" cy="4827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1968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7B69-AE94-7041-A6AD-F015910A9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1" y="172720"/>
            <a:ext cx="8808720" cy="894081"/>
          </a:xfrm>
        </p:spPr>
        <p:txBody>
          <a:bodyPr/>
          <a:lstStyle/>
          <a:p>
            <a:r>
              <a:rPr lang="en-US" dirty="0"/>
              <a:t>What is Peer-to-Peer (“P2P”) Lending?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848D6F-879E-9749-8C13-AE85A74742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954"/>
          <a:stretch/>
        </p:blipFill>
        <p:spPr>
          <a:xfrm>
            <a:off x="1053215" y="1968137"/>
            <a:ext cx="672789" cy="24108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0204D25-57F2-8644-BEBF-D52245A2C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11" y="4466484"/>
            <a:ext cx="2210028" cy="813816"/>
          </a:xfrm>
        </p:spPr>
        <p:txBody>
          <a:bodyPr anchor="ctr">
            <a:noAutofit/>
          </a:bodyPr>
          <a:lstStyle/>
          <a:p>
            <a:pPr marL="36900" indent="0" algn="ctr">
              <a:buNone/>
            </a:pPr>
            <a:r>
              <a:rPr lang="en-US" sz="2400" b="1" dirty="0">
                <a:solidFill>
                  <a:schemeClr val="accent4"/>
                </a:solidFill>
              </a:rPr>
              <a:t>Needs to Borrow Money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D479166-E60B-8E4D-89F2-5744DA36A854}"/>
              </a:ext>
            </a:extLst>
          </p:cNvPr>
          <p:cNvGrpSpPr/>
          <p:nvPr/>
        </p:nvGrpSpPr>
        <p:grpSpPr>
          <a:xfrm>
            <a:off x="6327320" y="1389796"/>
            <a:ext cx="2408966" cy="4587193"/>
            <a:chOff x="6133010" y="1389796"/>
            <a:chExt cx="2408966" cy="4587193"/>
          </a:xfrm>
        </p:grpSpPr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003AC0D2-F000-A243-BC6E-9AFBEEBAD3BF}"/>
                </a:ext>
              </a:extLst>
            </p:cNvPr>
            <p:cNvSpPr txBox="1">
              <a:spLocks/>
            </p:cNvSpPr>
            <p:nvPr/>
          </p:nvSpPr>
          <p:spPr>
            <a:xfrm>
              <a:off x="6133010" y="5165224"/>
              <a:ext cx="2300044" cy="81176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Autofit/>
            </a:bodyPr>
            <a:lstStyle>
              <a:lvl1pPr marL="342900" indent="-306000" algn="l" defTabSz="457200" rtl="0" eaLnBrk="1" latinLnBrk="0" hangingPunct="1">
                <a:lnSpc>
                  <a:spcPct val="110000"/>
                </a:lnSpc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2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1pPr>
              <a:lvl2pPr marL="72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8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2pPr>
              <a:lvl3pPr marL="102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6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3pPr>
              <a:lvl4pPr marL="138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4pPr>
              <a:lvl5pPr marL="1674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5pPr>
              <a:lvl6pPr marL="20146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6pPr>
              <a:lvl7pPr marL="24018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7pPr>
              <a:lvl8pPr marL="2789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8pPr>
              <a:lvl9pPr marL="31062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9pPr>
            </a:lstStyle>
            <a:p>
              <a:pPr marL="36900" indent="0" algn="ctr">
                <a:buFont typeface="Wingdings 2" charset="2"/>
                <a:buNone/>
              </a:pPr>
              <a:r>
                <a:rPr lang="en-US" sz="2400" b="1" dirty="0">
                  <a:solidFill>
                    <a:schemeClr val="accent6"/>
                  </a:solidFill>
                </a:rPr>
                <a:t>Have Extra Money to Invest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311712A-4EF4-5943-A19E-F9ED7E1F7246}"/>
                </a:ext>
              </a:extLst>
            </p:cNvPr>
            <p:cNvGrpSpPr/>
            <p:nvPr/>
          </p:nvGrpSpPr>
          <p:grpSpPr>
            <a:xfrm>
              <a:off x="6194840" y="1389796"/>
              <a:ext cx="2347136" cy="3657600"/>
              <a:chOff x="6189450" y="1307603"/>
              <a:chExt cx="2347136" cy="365760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42A59A66-62E7-534F-BBF0-6EE6915658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54605"/>
              <a:stretch/>
            </p:blipFill>
            <p:spPr>
              <a:xfrm>
                <a:off x="6230554" y="1307603"/>
                <a:ext cx="2306032" cy="1828800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E650ED88-1079-CC4E-889D-1FC9A73D50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45394" r="11764"/>
              <a:stretch/>
            </p:blipFill>
            <p:spPr>
              <a:xfrm>
                <a:off x="6189450" y="3136403"/>
                <a:ext cx="2176384" cy="18288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842370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7B69-AE94-7041-A6AD-F015910A9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1" y="172720"/>
            <a:ext cx="8808720" cy="894081"/>
          </a:xfrm>
        </p:spPr>
        <p:txBody>
          <a:bodyPr/>
          <a:lstStyle/>
          <a:p>
            <a:r>
              <a:rPr lang="en-US" dirty="0"/>
              <a:t>What is Peer-to-Peer (“P2P”) Lending?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848D6F-879E-9749-8C13-AE85A74742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954"/>
          <a:stretch/>
        </p:blipFill>
        <p:spPr>
          <a:xfrm>
            <a:off x="1053215" y="1968137"/>
            <a:ext cx="672789" cy="24108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0204D25-57F2-8644-BEBF-D52245A2C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11" y="4466484"/>
            <a:ext cx="2210028" cy="813816"/>
          </a:xfrm>
        </p:spPr>
        <p:txBody>
          <a:bodyPr anchor="ctr">
            <a:noAutofit/>
          </a:bodyPr>
          <a:lstStyle/>
          <a:p>
            <a:pPr marL="36900" indent="0" algn="ctr">
              <a:buNone/>
            </a:pPr>
            <a:r>
              <a:rPr lang="en-US" sz="2400" b="1" dirty="0">
                <a:solidFill>
                  <a:schemeClr val="accent4"/>
                </a:solidFill>
              </a:rPr>
              <a:t>Needs to Borrow Money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D479166-E60B-8E4D-89F2-5744DA36A854}"/>
              </a:ext>
            </a:extLst>
          </p:cNvPr>
          <p:cNvGrpSpPr/>
          <p:nvPr/>
        </p:nvGrpSpPr>
        <p:grpSpPr>
          <a:xfrm>
            <a:off x="6327320" y="1389796"/>
            <a:ext cx="2408966" cy="4587193"/>
            <a:chOff x="6133010" y="1389796"/>
            <a:chExt cx="2408966" cy="4587193"/>
          </a:xfrm>
        </p:grpSpPr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003AC0D2-F000-A243-BC6E-9AFBEEBAD3BF}"/>
                </a:ext>
              </a:extLst>
            </p:cNvPr>
            <p:cNvSpPr txBox="1">
              <a:spLocks/>
            </p:cNvSpPr>
            <p:nvPr/>
          </p:nvSpPr>
          <p:spPr>
            <a:xfrm>
              <a:off x="6133010" y="5165224"/>
              <a:ext cx="2300044" cy="81176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Autofit/>
            </a:bodyPr>
            <a:lstStyle>
              <a:lvl1pPr marL="342900" indent="-306000" algn="l" defTabSz="457200" rtl="0" eaLnBrk="1" latinLnBrk="0" hangingPunct="1">
                <a:lnSpc>
                  <a:spcPct val="110000"/>
                </a:lnSpc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2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1pPr>
              <a:lvl2pPr marL="72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8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2pPr>
              <a:lvl3pPr marL="102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6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3pPr>
              <a:lvl4pPr marL="138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4pPr>
              <a:lvl5pPr marL="1674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5pPr>
              <a:lvl6pPr marL="20146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6pPr>
              <a:lvl7pPr marL="24018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7pPr>
              <a:lvl8pPr marL="2789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8pPr>
              <a:lvl9pPr marL="31062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9pPr>
            </a:lstStyle>
            <a:p>
              <a:pPr marL="36900" indent="0" algn="ctr">
                <a:buFont typeface="Wingdings 2" charset="2"/>
                <a:buNone/>
              </a:pPr>
              <a:r>
                <a:rPr lang="en-US" sz="2400" b="1" dirty="0">
                  <a:solidFill>
                    <a:schemeClr val="accent6"/>
                  </a:solidFill>
                </a:rPr>
                <a:t>Have Extra Money to Invest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311712A-4EF4-5943-A19E-F9ED7E1F7246}"/>
                </a:ext>
              </a:extLst>
            </p:cNvPr>
            <p:cNvGrpSpPr/>
            <p:nvPr/>
          </p:nvGrpSpPr>
          <p:grpSpPr>
            <a:xfrm>
              <a:off x="6194840" y="1389796"/>
              <a:ext cx="2347136" cy="3657600"/>
              <a:chOff x="6189450" y="1307603"/>
              <a:chExt cx="2347136" cy="365760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42A59A66-62E7-534F-BBF0-6EE6915658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54605"/>
              <a:stretch/>
            </p:blipFill>
            <p:spPr>
              <a:xfrm>
                <a:off x="6230554" y="1307603"/>
                <a:ext cx="2306032" cy="1828800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E650ED88-1079-CC4E-889D-1FC9A73D50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45394" r="11764"/>
              <a:stretch/>
            </p:blipFill>
            <p:spPr>
              <a:xfrm>
                <a:off x="6189450" y="3136403"/>
                <a:ext cx="2176384" cy="1828800"/>
              </a:xfrm>
              <a:prstGeom prst="rect">
                <a:avLst/>
              </a:prstGeom>
            </p:spPr>
          </p:pic>
        </p:grpSp>
      </p:grpSp>
      <p:sp>
        <p:nvSpPr>
          <p:cNvPr id="41" name="Right Arrow 40">
            <a:extLst>
              <a:ext uri="{FF2B5EF4-FFF2-40B4-BE49-F238E27FC236}">
                <a16:creationId xmlns:a16="http://schemas.microsoft.com/office/drawing/2014/main" id="{7BB36439-27C7-0142-BBF1-513817B3C4E0}"/>
              </a:ext>
            </a:extLst>
          </p:cNvPr>
          <p:cNvSpPr/>
          <p:nvPr/>
        </p:nvSpPr>
        <p:spPr>
          <a:xfrm rot="10800000">
            <a:off x="2675539" y="2135469"/>
            <a:ext cx="3298746" cy="366174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69F75736-8F60-0A42-B865-1F5851288FEB}"/>
              </a:ext>
            </a:extLst>
          </p:cNvPr>
          <p:cNvSpPr txBox="1">
            <a:spLocks/>
          </p:cNvSpPr>
          <p:nvPr/>
        </p:nvSpPr>
        <p:spPr>
          <a:xfrm>
            <a:off x="3407817" y="1551595"/>
            <a:ext cx="1828800" cy="81176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Font typeface="Wingdings 2" charset="2"/>
              <a:buNone/>
            </a:pPr>
            <a:r>
              <a:rPr lang="en-US" sz="2400" b="1" dirty="0">
                <a:solidFill>
                  <a:schemeClr val="accent6"/>
                </a:solidFill>
              </a:rPr>
              <a:t>Fund Loan</a:t>
            </a:r>
          </a:p>
        </p:txBody>
      </p:sp>
    </p:spTree>
    <p:extLst>
      <p:ext uri="{BB962C8B-B14F-4D97-AF65-F5344CB8AC3E}">
        <p14:creationId xmlns:p14="http://schemas.microsoft.com/office/powerpoint/2010/main" val="40030874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7B69-AE94-7041-A6AD-F015910A9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1" y="172720"/>
            <a:ext cx="8808720" cy="894081"/>
          </a:xfrm>
        </p:spPr>
        <p:txBody>
          <a:bodyPr/>
          <a:lstStyle/>
          <a:p>
            <a:r>
              <a:rPr lang="en-US" dirty="0"/>
              <a:t>What is Peer-to-Peer (“P2P”) Lending?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848D6F-879E-9749-8C13-AE85A74742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954"/>
          <a:stretch/>
        </p:blipFill>
        <p:spPr>
          <a:xfrm>
            <a:off x="1053215" y="1968137"/>
            <a:ext cx="672789" cy="24108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0204D25-57F2-8644-BEBF-D52245A2C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11" y="4466484"/>
            <a:ext cx="2210028" cy="813816"/>
          </a:xfrm>
        </p:spPr>
        <p:txBody>
          <a:bodyPr anchor="ctr">
            <a:noAutofit/>
          </a:bodyPr>
          <a:lstStyle/>
          <a:p>
            <a:pPr marL="36900" indent="0" algn="ctr">
              <a:buNone/>
            </a:pPr>
            <a:r>
              <a:rPr lang="en-US" sz="2400" b="1" dirty="0">
                <a:solidFill>
                  <a:schemeClr val="accent4"/>
                </a:solidFill>
              </a:rPr>
              <a:t>Needs to Borrow Money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D479166-E60B-8E4D-89F2-5744DA36A854}"/>
              </a:ext>
            </a:extLst>
          </p:cNvPr>
          <p:cNvGrpSpPr/>
          <p:nvPr/>
        </p:nvGrpSpPr>
        <p:grpSpPr>
          <a:xfrm>
            <a:off x="6327320" y="1389796"/>
            <a:ext cx="2408966" cy="4587193"/>
            <a:chOff x="6133010" y="1389796"/>
            <a:chExt cx="2408966" cy="4587193"/>
          </a:xfrm>
        </p:grpSpPr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003AC0D2-F000-A243-BC6E-9AFBEEBAD3BF}"/>
                </a:ext>
              </a:extLst>
            </p:cNvPr>
            <p:cNvSpPr txBox="1">
              <a:spLocks/>
            </p:cNvSpPr>
            <p:nvPr/>
          </p:nvSpPr>
          <p:spPr>
            <a:xfrm>
              <a:off x="6133010" y="5165224"/>
              <a:ext cx="2300044" cy="81176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Autofit/>
            </a:bodyPr>
            <a:lstStyle>
              <a:lvl1pPr marL="342900" indent="-306000" algn="l" defTabSz="457200" rtl="0" eaLnBrk="1" latinLnBrk="0" hangingPunct="1">
                <a:lnSpc>
                  <a:spcPct val="110000"/>
                </a:lnSpc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2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1pPr>
              <a:lvl2pPr marL="72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8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2pPr>
              <a:lvl3pPr marL="102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6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3pPr>
              <a:lvl4pPr marL="138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4pPr>
              <a:lvl5pPr marL="1674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5pPr>
              <a:lvl6pPr marL="20146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6pPr>
              <a:lvl7pPr marL="24018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7pPr>
              <a:lvl8pPr marL="2789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8pPr>
              <a:lvl9pPr marL="31062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9pPr>
            </a:lstStyle>
            <a:p>
              <a:pPr marL="36900" indent="0" algn="ctr">
                <a:buFont typeface="Wingdings 2" charset="2"/>
                <a:buNone/>
              </a:pPr>
              <a:r>
                <a:rPr lang="en-US" sz="2400" b="1" dirty="0">
                  <a:solidFill>
                    <a:schemeClr val="accent6"/>
                  </a:solidFill>
                </a:rPr>
                <a:t>Have Extra Money to Invest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311712A-4EF4-5943-A19E-F9ED7E1F7246}"/>
                </a:ext>
              </a:extLst>
            </p:cNvPr>
            <p:cNvGrpSpPr/>
            <p:nvPr/>
          </p:nvGrpSpPr>
          <p:grpSpPr>
            <a:xfrm>
              <a:off x="6194840" y="1389796"/>
              <a:ext cx="2347136" cy="3657600"/>
              <a:chOff x="6189450" y="1307603"/>
              <a:chExt cx="2347136" cy="365760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42A59A66-62E7-534F-BBF0-6EE6915658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54605"/>
              <a:stretch/>
            </p:blipFill>
            <p:spPr>
              <a:xfrm>
                <a:off x="6230554" y="1307603"/>
                <a:ext cx="2306032" cy="1828800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E650ED88-1079-CC4E-889D-1FC9A73D50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45394" r="11764"/>
              <a:stretch/>
            </p:blipFill>
            <p:spPr>
              <a:xfrm>
                <a:off x="6189450" y="3136403"/>
                <a:ext cx="2176384" cy="1828800"/>
              </a:xfrm>
              <a:prstGeom prst="rect">
                <a:avLst/>
              </a:prstGeom>
            </p:spPr>
          </p:pic>
        </p:grpSp>
      </p:grpSp>
      <p:sp>
        <p:nvSpPr>
          <p:cNvPr id="40" name="Right Arrow 39">
            <a:extLst>
              <a:ext uri="{FF2B5EF4-FFF2-40B4-BE49-F238E27FC236}">
                <a16:creationId xmlns:a16="http://schemas.microsoft.com/office/drawing/2014/main" id="{AAA57A50-8D2A-3949-928E-FF1EAC3FF34C}"/>
              </a:ext>
            </a:extLst>
          </p:cNvPr>
          <p:cNvSpPr/>
          <p:nvPr/>
        </p:nvSpPr>
        <p:spPr>
          <a:xfrm>
            <a:off x="2675539" y="4917099"/>
            <a:ext cx="3298746" cy="366174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7BB36439-27C7-0142-BBF1-513817B3C4E0}"/>
              </a:ext>
            </a:extLst>
          </p:cNvPr>
          <p:cNvSpPr/>
          <p:nvPr/>
        </p:nvSpPr>
        <p:spPr>
          <a:xfrm rot="10800000">
            <a:off x="2675539" y="2135469"/>
            <a:ext cx="3298746" cy="366174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69F75736-8F60-0A42-B865-1F5851288FEB}"/>
              </a:ext>
            </a:extLst>
          </p:cNvPr>
          <p:cNvSpPr txBox="1">
            <a:spLocks/>
          </p:cNvSpPr>
          <p:nvPr/>
        </p:nvSpPr>
        <p:spPr>
          <a:xfrm>
            <a:off x="3407817" y="1551595"/>
            <a:ext cx="1828800" cy="81176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Font typeface="Wingdings 2" charset="2"/>
              <a:buNone/>
            </a:pPr>
            <a:r>
              <a:rPr lang="en-US" sz="2400" b="1" dirty="0">
                <a:solidFill>
                  <a:schemeClr val="accent6"/>
                </a:solidFill>
              </a:rPr>
              <a:t>Fund Loan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29F488B0-F901-B647-A4BA-03669A70A01A}"/>
              </a:ext>
            </a:extLst>
          </p:cNvPr>
          <p:cNvSpPr txBox="1">
            <a:spLocks/>
          </p:cNvSpPr>
          <p:nvPr/>
        </p:nvSpPr>
        <p:spPr>
          <a:xfrm>
            <a:off x="3407817" y="5222693"/>
            <a:ext cx="1828800" cy="81176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Font typeface="Wingdings 2" charset="2"/>
              <a:buNone/>
            </a:pPr>
            <a:r>
              <a:rPr lang="en-US" sz="2400" b="1" dirty="0">
                <a:solidFill>
                  <a:schemeClr val="accent4"/>
                </a:solidFill>
              </a:rPr>
              <a:t>Repay Loan with Interest</a:t>
            </a:r>
          </a:p>
        </p:txBody>
      </p:sp>
    </p:spTree>
    <p:extLst>
      <p:ext uri="{BB962C8B-B14F-4D97-AF65-F5344CB8AC3E}">
        <p14:creationId xmlns:p14="http://schemas.microsoft.com/office/powerpoint/2010/main" val="7311450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87B69-AE94-7041-A6AD-F015910A9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561" y="172720"/>
            <a:ext cx="8808720" cy="894081"/>
          </a:xfrm>
        </p:spPr>
        <p:txBody>
          <a:bodyPr/>
          <a:lstStyle/>
          <a:p>
            <a:r>
              <a:rPr lang="en-US" dirty="0"/>
              <a:t>What is Peer-to-Peer (“P2P”) Lending?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D848D6F-879E-9749-8C13-AE85A74742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954"/>
          <a:stretch/>
        </p:blipFill>
        <p:spPr>
          <a:xfrm>
            <a:off x="1053215" y="1968137"/>
            <a:ext cx="672789" cy="2410827"/>
          </a:xfrm>
          <a:prstGeom prst="rect">
            <a:avLst/>
          </a:prstGeom>
        </p:spPr>
      </p:pic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E0204D25-57F2-8644-BEBF-D52245A2C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011" y="4466484"/>
            <a:ext cx="2210028" cy="813816"/>
          </a:xfrm>
        </p:spPr>
        <p:txBody>
          <a:bodyPr anchor="ctr">
            <a:noAutofit/>
          </a:bodyPr>
          <a:lstStyle/>
          <a:p>
            <a:pPr marL="36900" indent="0" algn="ctr">
              <a:buNone/>
            </a:pPr>
            <a:r>
              <a:rPr lang="en-US" sz="2400" b="1" dirty="0">
                <a:solidFill>
                  <a:schemeClr val="accent4"/>
                </a:solidFill>
              </a:rPr>
              <a:t>Needs to Borrow Money</a:t>
            </a:r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D479166-E60B-8E4D-89F2-5744DA36A854}"/>
              </a:ext>
            </a:extLst>
          </p:cNvPr>
          <p:cNvGrpSpPr/>
          <p:nvPr/>
        </p:nvGrpSpPr>
        <p:grpSpPr>
          <a:xfrm>
            <a:off x="6327320" y="1389796"/>
            <a:ext cx="2408966" cy="4587193"/>
            <a:chOff x="6133010" y="1389796"/>
            <a:chExt cx="2408966" cy="4587193"/>
          </a:xfrm>
        </p:grpSpPr>
        <p:sp>
          <p:nvSpPr>
            <p:cNvPr id="27" name="Content Placeholder 2">
              <a:extLst>
                <a:ext uri="{FF2B5EF4-FFF2-40B4-BE49-F238E27FC236}">
                  <a16:creationId xmlns:a16="http://schemas.microsoft.com/office/drawing/2014/main" id="{003AC0D2-F000-A243-BC6E-9AFBEEBAD3BF}"/>
                </a:ext>
              </a:extLst>
            </p:cNvPr>
            <p:cNvSpPr txBox="1">
              <a:spLocks/>
            </p:cNvSpPr>
            <p:nvPr/>
          </p:nvSpPr>
          <p:spPr>
            <a:xfrm>
              <a:off x="6133010" y="5165224"/>
              <a:ext cx="2300044" cy="81176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Autofit/>
            </a:bodyPr>
            <a:lstStyle>
              <a:lvl1pPr marL="342900" indent="-306000" algn="l" defTabSz="457200" rtl="0" eaLnBrk="1" latinLnBrk="0" hangingPunct="1">
                <a:lnSpc>
                  <a:spcPct val="110000"/>
                </a:lnSpc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2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1pPr>
              <a:lvl2pPr marL="72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8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2pPr>
              <a:lvl3pPr marL="102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6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3pPr>
              <a:lvl4pPr marL="138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4pPr>
              <a:lvl5pPr marL="1674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5pPr>
              <a:lvl6pPr marL="20146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6pPr>
              <a:lvl7pPr marL="24018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7pPr>
              <a:lvl8pPr marL="2789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8pPr>
              <a:lvl9pPr marL="31062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9pPr>
            </a:lstStyle>
            <a:p>
              <a:pPr marL="36900" indent="0" algn="ctr">
                <a:buFont typeface="Wingdings 2" charset="2"/>
                <a:buNone/>
              </a:pPr>
              <a:r>
                <a:rPr lang="en-US" sz="2400" b="1" dirty="0">
                  <a:solidFill>
                    <a:schemeClr val="accent6"/>
                  </a:solidFill>
                </a:rPr>
                <a:t>Have Extra Money to Invest</a:t>
              </a:r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311712A-4EF4-5943-A19E-F9ED7E1F7246}"/>
                </a:ext>
              </a:extLst>
            </p:cNvPr>
            <p:cNvGrpSpPr/>
            <p:nvPr/>
          </p:nvGrpSpPr>
          <p:grpSpPr>
            <a:xfrm>
              <a:off x="6194840" y="1389796"/>
              <a:ext cx="2347136" cy="3657600"/>
              <a:chOff x="6189450" y="1307603"/>
              <a:chExt cx="2347136" cy="365760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42A59A66-62E7-534F-BBF0-6EE6915658A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54605"/>
              <a:stretch/>
            </p:blipFill>
            <p:spPr>
              <a:xfrm>
                <a:off x="6230554" y="1307603"/>
                <a:ext cx="2306032" cy="1828800"/>
              </a:xfrm>
              <a:prstGeom prst="rect">
                <a:avLst/>
              </a:prstGeom>
            </p:spPr>
          </p:pic>
          <p:pic>
            <p:nvPicPr>
              <p:cNvPr id="29" name="Picture 28">
                <a:extLst>
                  <a:ext uri="{FF2B5EF4-FFF2-40B4-BE49-F238E27FC236}">
                    <a16:creationId xmlns:a16="http://schemas.microsoft.com/office/drawing/2014/main" id="{E650ED88-1079-CC4E-889D-1FC9A73D50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45394" r="11764"/>
              <a:stretch/>
            </p:blipFill>
            <p:spPr>
              <a:xfrm>
                <a:off x="6189450" y="3136403"/>
                <a:ext cx="2176384" cy="1828800"/>
              </a:xfrm>
              <a:prstGeom prst="rect">
                <a:avLst/>
              </a:prstGeom>
            </p:spPr>
          </p:pic>
        </p:grp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2EB8213-501C-2E4D-894A-65E11378DD92}"/>
              </a:ext>
            </a:extLst>
          </p:cNvPr>
          <p:cNvGrpSpPr/>
          <p:nvPr/>
        </p:nvGrpSpPr>
        <p:grpSpPr>
          <a:xfrm>
            <a:off x="3082565" y="2313573"/>
            <a:ext cx="2545550" cy="2502911"/>
            <a:chOff x="2979695" y="2016393"/>
            <a:chExt cx="2545550" cy="2502911"/>
          </a:xfrm>
        </p:grpSpPr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4D8036F9-F1E4-9844-8669-64BEA4B934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2889" r="34055"/>
            <a:stretch/>
          </p:blipFill>
          <p:spPr>
            <a:xfrm>
              <a:off x="3458720" y="2016393"/>
              <a:ext cx="1587500" cy="1902710"/>
            </a:xfrm>
            <a:prstGeom prst="rect">
              <a:avLst/>
            </a:prstGeom>
          </p:spPr>
        </p:pic>
        <p:sp>
          <p:nvSpPr>
            <p:cNvPr id="35" name="Content Placeholder 2">
              <a:extLst>
                <a:ext uri="{FF2B5EF4-FFF2-40B4-BE49-F238E27FC236}">
                  <a16:creationId xmlns:a16="http://schemas.microsoft.com/office/drawing/2014/main" id="{799EF55F-80F3-3140-A8EE-786815C34288}"/>
                </a:ext>
              </a:extLst>
            </p:cNvPr>
            <p:cNvSpPr txBox="1">
              <a:spLocks/>
            </p:cNvSpPr>
            <p:nvPr/>
          </p:nvSpPr>
          <p:spPr>
            <a:xfrm>
              <a:off x="2979695" y="3707539"/>
              <a:ext cx="2545550" cy="811765"/>
            </a:xfrm>
            <a:prstGeom prst="rect">
              <a:avLst/>
            </a:prstGeom>
            <a:effectLst>
              <a:outerShdw blurRad="25400" dir="17880000">
                <a:srgbClr val="000000">
                  <a:alpha val="46000"/>
                </a:srgbClr>
              </a:outerShdw>
            </a:effectLst>
          </p:spPr>
          <p:txBody>
            <a:bodyPr vert="horz" lIns="91440" tIns="45720" rIns="91440" bIns="45720" rtlCol="0" anchor="ctr">
              <a:noAutofit/>
            </a:bodyPr>
            <a:lstStyle>
              <a:lvl1pPr marL="342900" indent="-306000" algn="l" defTabSz="457200" rtl="0" eaLnBrk="1" latinLnBrk="0" hangingPunct="1">
                <a:lnSpc>
                  <a:spcPct val="110000"/>
                </a:lnSpc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20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1pPr>
              <a:lvl2pPr marL="720000" indent="-270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8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2pPr>
              <a:lvl3pPr marL="102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6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3pPr>
              <a:lvl4pPr marL="1386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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4pPr>
              <a:lvl5pPr marL="1674000" indent="-2160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5pPr>
              <a:lvl6pPr marL="20146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6pPr>
              <a:lvl7pPr marL="24018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7pPr>
              <a:lvl8pPr marL="27890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8pPr>
              <a:lvl9pPr marL="3106200" indent="-228600" algn="l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tx2"/>
                </a:buClr>
                <a:buSzPct val="70000"/>
                <a:buFont typeface="Wingdings 2" charset="2"/>
                <a:buChar char=""/>
                <a:defRPr sz="1400" kern="1200">
                  <a:ln>
                    <a:solidFill>
                      <a:schemeClr val="bg1">
                        <a:lumMod val="75000"/>
                        <a:lumOff val="25000"/>
                        <a:alpha val="10000"/>
                      </a:schemeClr>
                    </a:solidFill>
                  </a:ln>
                  <a:solidFill>
                    <a:schemeClr val="tx2"/>
                  </a:solidFill>
                  <a:effectLst>
                    <a:outerShdw blurRad="9525" dist="25400" dir="14640000" algn="tl" rotWithShape="0">
                      <a:schemeClr val="bg1">
                        <a:alpha val="30000"/>
                      </a:schemeClr>
                    </a:outerShdw>
                  </a:effectLst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Font typeface="Wingdings 2" charset="2"/>
                <a:buNone/>
              </a:pPr>
              <a:r>
                <a:rPr lang="en-US" sz="2400" b="1" dirty="0"/>
                <a:t>Online P2P Lending Platform</a:t>
              </a:r>
            </a:p>
          </p:txBody>
        </p:sp>
      </p:grpSp>
      <p:sp>
        <p:nvSpPr>
          <p:cNvPr id="40" name="Right Arrow 39">
            <a:extLst>
              <a:ext uri="{FF2B5EF4-FFF2-40B4-BE49-F238E27FC236}">
                <a16:creationId xmlns:a16="http://schemas.microsoft.com/office/drawing/2014/main" id="{AAA57A50-8D2A-3949-928E-FF1EAC3FF34C}"/>
              </a:ext>
            </a:extLst>
          </p:cNvPr>
          <p:cNvSpPr/>
          <p:nvPr/>
        </p:nvSpPr>
        <p:spPr>
          <a:xfrm>
            <a:off x="2675539" y="4917099"/>
            <a:ext cx="3298746" cy="366174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7BB36439-27C7-0142-BBF1-513817B3C4E0}"/>
              </a:ext>
            </a:extLst>
          </p:cNvPr>
          <p:cNvSpPr/>
          <p:nvPr/>
        </p:nvSpPr>
        <p:spPr>
          <a:xfrm rot="10800000">
            <a:off x="2675539" y="2135469"/>
            <a:ext cx="3298746" cy="366174"/>
          </a:xfrm>
          <a:prstGeom prst="rightArrow">
            <a:avLst>
              <a:gd name="adj1" fmla="val 36471"/>
              <a:gd name="adj2" fmla="val 77002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69F75736-8F60-0A42-B865-1F5851288FEB}"/>
              </a:ext>
            </a:extLst>
          </p:cNvPr>
          <p:cNvSpPr txBox="1">
            <a:spLocks/>
          </p:cNvSpPr>
          <p:nvPr/>
        </p:nvSpPr>
        <p:spPr>
          <a:xfrm>
            <a:off x="3407817" y="1551595"/>
            <a:ext cx="1828800" cy="81176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Font typeface="Wingdings 2" charset="2"/>
              <a:buNone/>
            </a:pPr>
            <a:r>
              <a:rPr lang="en-US" sz="2400" b="1" dirty="0">
                <a:solidFill>
                  <a:schemeClr val="accent6"/>
                </a:solidFill>
              </a:rPr>
              <a:t>Fund Loan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29F488B0-F901-B647-A4BA-03669A70A01A}"/>
              </a:ext>
            </a:extLst>
          </p:cNvPr>
          <p:cNvSpPr txBox="1">
            <a:spLocks/>
          </p:cNvSpPr>
          <p:nvPr/>
        </p:nvSpPr>
        <p:spPr>
          <a:xfrm>
            <a:off x="3407817" y="5222693"/>
            <a:ext cx="1828800" cy="811765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Autofit/>
          </a:bodyPr>
          <a:lstStyle>
            <a:lvl1pPr marL="342900" indent="-306000" algn="l" defTabSz="457200" rtl="0" eaLnBrk="1" latinLnBrk="0" hangingPunct="1">
              <a:lnSpc>
                <a:spcPct val="110000"/>
              </a:lnSpc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72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2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86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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674000" indent="-21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40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8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10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Char char=""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marL="36900" indent="0" algn="ctr">
              <a:buFont typeface="Wingdings 2" charset="2"/>
              <a:buNone/>
            </a:pPr>
            <a:r>
              <a:rPr lang="en-US" sz="2400" b="1" dirty="0">
                <a:solidFill>
                  <a:schemeClr val="accent4"/>
                </a:solidFill>
              </a:rPr>
              <a:t>Repay Loan with Interest</a:t>
            </a:r>
          </a:p>
        </p:txBody>
      </p:sp>
    </p:spTree>
    <p:extLst>
      <p:ext uri="{BB962C8B-B14F-4D97-AF65-F5344CB8AC3E}">
        <p14:creationId xmlns:p14="http://schemas.microsoft.com/office/powerpoint/2010/main" val="4132196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Islamic Securities: High-Yielding Investment Opportunity | Financial Tribune">
            <a:extLst>
              <a:ext uri="{FF2B5EF4-FFF2-40B4-BE49-F238E27FC236}">
                <a16:creationId xmlns:a16="http://schemas.microsoft.com/office/drawing/2014/main" id="{03F7054D-CE9B-974A-826C-8B422CE5A7F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b="1639"/>
          <a:stretch/>
        </p:blipFill>
        <p:spPr>
          <a:xfrm>
            <a:off x="20" y="10"/>
            <a:ext cx="9143980" cy="6857990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21EF485F-D905-7040-AF99-4A44F5744C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019" y="1684697"/>
            <a:ext cx="7080026" cy="1828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j-lt"/>
                <a:ea typeface="+mj-ea"/>
              </a:rPr>
              <a:t>Objective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A2C8ED0-A97E-1849-81D7-F0A79F010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8019" y="3688646"/>
            <a:ext cx="7080026" cy="104986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400" b="1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rPr>
              <a:t>As a P2P lender with limited funds: </a:t>
            </a:r>
          </a:p>
          <a:p>
            <a:pPr marL="0" indent="0" algn="ctr">
              <a:buNone/>
            </a:pPr>
            <a:r>
              <a:rPr lang="en-US" sz="2400" b="1" kern="1200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rPr>
              <a:t>which loans are credit-worthy?</a:t>
            </a:r>
          </a:p>
        </p:txBody>
      </p:sp>
    </p:spTree>
    <p:extLst>
      <p:ext uri="{BB962C8B-B14F-4D97-AF65-F5344CB8AC3E}">
        <p14:creationId xmlns:p14="http://schemas.microsoft.com/office/powerpoint/2010/main" val="738543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DA334-D6E0-5640-A04F-64892FF43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</p:spTree>
    <p:extLst>
      <p:ext uri="{BB962C8B-B14F-4D97-AF65-F5344CB8AC3E}">
        <p14:creationId xmlns:p14="http://schemas.microsoft.com/office/powerpoint/2010/main" val="150158828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2">
      <a:dk1>
        <a:srgbClr val="000000"/>
      </a:dk1>
      <a:lt1>
        <a:srgbClr val="FFFFFF"/>
      </a:lt1>
      <a:dk2>
        <a:srgbClr val="2A2441"/>
      </a:dk2>
      <a:lt2>
        <a:srgbClr val="E4E8E2"/>
      </a:lt2>
      <a:accent1>
        <a:srgbClr val="944DC3"/>
      </a:accent1>
      <a:accent2>
        <a:srgbClr val="FF7D78"/>
      </a:accent2>
      <a:accent3>
        <a:srgbClr val="4D68C3"/>
      </a:accent3>
      <a:accent4>
        <a:srgbClr val="3B88B1"/>
      </a:accent4>
      <a:accent5>
        <a:srgbClr val="46B3AB"/>
      </a:accent5>
      <a:accent6>
        <a:srgbClr val="3BB178"/>
      </a:accent6>
      <a:hlink>
        <a:srgbClr val="338F9A"/>
      </a:hlink>
      <a:folHlink>
        <a:srgbClr val="7F7F7F"/>
      </a:folHlink>
    </a:clrScheme>
    <a:fontScheme name="Slate">
      <a:maj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oudy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704</Words>
  <Application>Microsoft Macintosh PowerPoint</Application>
  <PresentationFormat>On-screen Show (4:3)</PresentationFormat>
  <Paragraphs>195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8" baseType="lpstr">
      <vt:lpstr>Arial</vt:lpstr>
      <vt:lpstr>Calibri</vt:lpstr>
      <vt:lpstr>Cambria Math</vt:lpstr>
      <vt:lpstr>Goudy Old Style</vt:lpstr>
      <vt:lpstr>Wingdings</vt:lpstr>
      <vt:lpstr>Wingdings 2</vt:lpstr>
      <vt:lpstr>SlateVTI</vt:lpstr>
      <vt:lpstr>Predicting Credit-Worthy Consumer Loans</vt:lpstr>
      <vt:lpstr>What is Peer-to-Peer (“P2P”) Lending?</vt:lpstr>
      <vt:lpstr>What is Peer-to-Peer (“P2P”) Lending?</vt:lpstr>
      <vt:lpstr>What is Peer-to-Peer (“P2P”) Lending?</vt:lpstr>
      <vt:lpstr>What is Peer-to-Peer (“P2P”) Lending?</vt:lpstr>
      <vt:lpstr>What is Peer-to-Peer (“P2P”) Lending?</vt:lpstr>
      <vt:lpstr>What is Peer-to-Peer (“P2P”) Lending?</vt:lpstr>
      <vt:lpstr>Objective</vt:lpstr>
      <vt:lpstr>Data</vt:lpstr>
      <vt:lpstr>Data</vt:lpstr>
      <vt:lpstr>Methodology</vt:lpstr>
      <vt:lpstr>Results and Conclusion</vt:lpstr>
      <vt:lpstr>Results and Conclusion</vt:lpstr>
      <vt:lpstr>Future Enhancements</vt:lpstr>
      <vt:lpstr>Questions?</vt:lpstr>
      <vt:lpstr>Appendix</vt:lpstr>
      <vt:lpstr>Distribution of Target</vt:lpstr>
      <vt:lpstr>Distributions of Features</vt:lpstr>
      <vt:lpstr>Distributions of Features</vt:lpstr>
      <vt:lpstr>Methodology</vt:lpstr>
      <vt:lpstr>Chosen Model: Random Forest</vt:lpstr>
      <vt:lpstr>Results and Conclusion</vt:lpstr>
      <vt:lpstr>Comparison to Other Investment Options</vt:lpstr>
      <vt:lpstr>Random Forest Predicted Good Loans</vt:lpstr>
      <vt:lpstr>Sample ROI Calculation</vt:lpstr>
      <vt:lpstr>Other Models Trained</vt:lpstr>
      <vt:lpstr>Comparison to Other Models (ROI)</vt:lpstr>
      <vt:lpstr>Comparison to Other Models (Invest Amount)</vt:lpstr>
      <vt:lpstr>Comparison to Other Models (Confusion Matrices)</vt:lpstr>
      <vt:lpstr>Comparison to Other Models (Confusion Matrices)</vt:lpstr>
      <vt:lpstr>Comparison to Other Models (ROC Curves)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Credit-Worthy Consumer Loans</dc:title>
  <dc:creator>Linda Ju</dc:creator>
  <cp:lastModifiedBy>Linda Ju</cp:lastModifiedBy>
  <cp:revision>1</cp:revision>
  <cp:lastPrinted>2019-10-30T18:31:39Z</cp:lastPrinted>
  <dcterms:created xsi:type="dcterms:W3CDTF">2019-10-30T17:49:50Z</dcterms:created>
  <dcterms:modified xsi:type="dcterms:W3CDTF">2019-10-30T18:31:55Z</dcterms:modified>
</cp:coreProperties>
</file>